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316" r:id="rId2"/>
    <p:sldId id="317" r:id="rId3"/>
    <p:sldId id="471" r:id="rId4"/>
    <p:sldId id="528" r:id="rId5"/>
    <p:sldId id="520" r:id="rId6"/>
    <p:sldId id="521" r:id="rId7"/>
    <p:sldId id="522" r:id="rId8"/>
    <p:sldId id="523" r:id="rId9"/>
    <p:sldId id="524" r:id="rId10"/>
    <p:sldId id="525" r:id="rId11"/>
    <p:sldId id="526" r:id="rId12"/>
    <p:sldId id="527" r:id="rId13"/>
    <p:sldId id="511" r:id="rId14"/>
    <p:sldId id="512" r:id="rId15"/>
    <p:sldId id="514" r:id="rId16"/>
    <p:sldId id="513" r:id="rId17"/>
    <p:sldId id="515" r:id="rId18"/>
    <p:sldId id="516" r:id="rId19"/>
    <p:sldId id="517" r:id="rId20"/>
    <p:sldId id="518" r:id="rId21"/>
    <p:sldId id="539" r:id="rId22"/>
    <p:sldId id="540" r:id="rId23"/>
    <p:sldId id="529" r:id="rId24"/>
    <p:sldId id="530" r:id="rId25"/>
    <p:sldId id="531" r:id="rId26"/>
    <p:sldId id="532" r:id="rId27"/>
    <p:sldId id="533" r:id="rId28"/>
    <p:sldId id="534" r:id="rId29"/>
    <p:sldId id="535" r:id="rId30"/>
    <p:sldId id="536" r:id="rId31"/>
    <p:sldId id="537" r:id="rId32"/>
    <p:sldId id="538" r:id="rId33"/>
    <p:sldId id="541" r:id="rId34"/>
    <p:sldId id="542" r:id="rId35"/>
    <p:sldId id="543" r:id="rId36"/>
    <p:sldId id="544" r:id="rId37"/>
    <p:sldId id="545" r:id="rId38"/>
    <p:sldId id="546" r:id="rId39"/>
    <p:sldId id="547" r:id="rId40"/>
    <p:sldId id="301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genii" initials="E" lastIdx="1" clrIdx="0">
    <p:extLst>
      <p:ext uri="{19B8F6BF-5375-455C-9EA6-DF929625EA0E}">
        <p15:presenceInfo xmlns:p15="http://schemas.microsoft.com/office/powerpoint/2012/main" userId="Evgeni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98C"/>
    <a:srgbClr val="E1E1E1"/>
    <a:srgbClr val="EDEDF9"/>
    <a:srgbClr val="004890"/>
    <a:srgbClr val="00579E"/>
    <a:srgbClr val="8BA1B7"/>
    <a:srgbClr val="B4C2D0"/>
    <a:srgbClr val="6D89A5"/>
    <a:srgbClr val="004995"/>
    <a:srgbClr val="004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33" autoAdjust="0"/>
    <p:restoredTop sz="93216" autoAdjust="0"/>
  </p:normalViewPr>
  <p:slideViewPr>
    <p:cSldViewPr snapToGrid="0">
      <p:cViewPr varScale="1">
        <p:scale>
          <a:sx n="107" d="100"/>
          <a:sy n="107" d="100"/>
        </p:scale>
        <p:origin x="12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6688C-35DD-4E83-ADD3-C013CDADD606}" type="datetimeFigureOut">
              <a:rPr lang="ru-RU" smtClean="0"/>
              <a:pPr/>
              <a:t>17.08.2021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E3ED1-870F-4F50-9DE7-851AE32926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79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585BB-EDCF-472E-93F8-24B28F3CE14E}" type="datetimeFigureOut">
              <a:rPr lang="ru-RU" smtClean="0"/>
              <a:t>17.08.2021</a:t>
            </a:fld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9385E-50D5-474D-8517-236678A3ED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6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988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333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567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460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261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825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784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4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846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780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72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356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4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001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58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60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250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554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828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082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972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46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323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322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801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451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760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71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558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419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508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53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460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08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573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79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983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385E-50D5-474D-8517-236678A3EDE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177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JULIA\01_WORK\ЦИАМ\Презентации\Lanshin CIAM_Eng\c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7708"/>
            <a:ext cx="12192000" cy="4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 userDrawn="1"/>
        </p:nvSpPr>
        <p:spPr>
          <a:xfrm>
            <a:off x="3048000" y="6479814"/>
            <a:ext cx="6255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0" dirty="0">
                <a:solidFill>
                  <a:schemeClr val="bg1"/>
                </a:solidFill>
              </a:rPr>
              <a:t>Центральный институт авиационного моторостроения имени П.И. Баранова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1" y="6449137"/>
            <a:ext cx="1006716" cy="3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84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7214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JULIA\01_WORK\ЦИАМ\Презентации\Lanshin CIAM_Eng\co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7708"/>
            <a:ext cx="12192000" cy="4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JULIA\01_WORK\ЦИАМ\Презентации\Lanshin CIAM_Eng\logo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1" y="6459799"/>
            <a:ext cx="931069" cy="3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 userDrawn="1"/>
        </p:nvSpPr>
        <p:spPr>
          <a:xfrm>
            <a:off x="3048000" y="6479814"/>
            <a:ext cx="6255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Central Institute of Aviation Motors named after P.I. Baranov</a:t>
            </a:r>
            <a:endParaRPr lang="ru-RU" sz="1200" b="0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820400" y="6416861"/>
            <a:ext cx="596900" cy="3000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2C2136-FC56-4008-9AD1-26CDEEF55A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978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7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4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69.wmf"/><Relationship Id="rId3" Type="http://schemas.openxmlformats.org/officeDocument/2006/relationships/oleObject" Target="../embeddings/oleObject48.bin"/><Relationship Id="rId21" Type="http://schemas.openxmlformats.org/officeDocument/2006/relationships/oleObject" Target="../embeddings/oleObject57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66.wmf"/><Relationship Id="rId17" Type="http://schemas.openxmlformats.org/officeDocument/2006/relationships/oleObject" Target="../embeddings/oleObject55.bin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8.wmf"/><Relationship Id="rId20" Type="http://schemas.openxmlformats.org/officeDocument/2006/relationships/image" Target="../media/image7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65.wmf"/><Relationship Id="rId19" Type="http://schemas.openxmlformats.org/officeDocument/2006/relationships/oleObject" Target="../embeddings/oleObject56.bin"/><Relationship Id="rId4" Type="http://schemas.openxmlformats.org/officeDocument/2006/relationships/image" Target="../media/image62.w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67.wmf"/><Relationship Id="rId22" Type="http://schemas.openxmlformats.org/officeDocument/2006/relationships/image" Target="../media/image7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58.bin"/><Relationship Id="rId21" Type="http://schemas.openxmlformats.org/officeDocument/2006/relationships/oleObject" Target="../embeddings/oleObject67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65.bin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8.wmf"/><Relationship Id="rId20" Type="http://schemas.openxmlformats.org/officeDocument/2006/relationships/image" Target="../media/image8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75.wmf"/><Relationship Id="rId19" Type="http://schemas.openxmlformats.org/officeDocument/2006/relationships/oleObject" Target="../embeddings/oleObject66.bin"/><Relationship Id="rId4" Type="http://schemas.openxmlformats.org/officeDocument/2006/relationships/image" Target="../media/image72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77.wmf"/><Relationship Id="rId22" Type="http://schemas.openxmlformats.org/officeDocument/2006/relationships/image" Target="../media/image8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86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85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7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8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9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9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8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0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0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26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1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68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93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172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97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7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7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10.png"/><Relationship Id="rId18" Type="http://schemas.openxmlformats.org/officeDocument/2006/relationships/image" Target="../media/image117.png"/><Relationship Id="rId26" Type="http://schemas.openxmlformats.org/officeDocument/2006/relationships/image" Target="../media/image190.png"/><Relationship Id="rId3" Type="http://schemas.openxmlformats.org/officeDocument/2006/relationships/image" Target="../media/image179.png"/><Relationship Id="rId21" Type="http://schemas.openxmlformats.org/officeDocument/2006/relationships/image" Target="../media/image122.png"/><Relationship Id="rId7" Type="http://schemas.openxmlformats.org/officeDocument/2006/relationships/image" Target="../media/image183.png"/><Relationship Id="rId12" Type="http://schemas.openxmlformats.org/officeDocument/2006/relationships/image" Target="../media/image108.png"/><Relationship Id="rId17" Type="http://schemas.openxmlformats.org/officeDocument/2006/relationships/image" Target="../media/image116.png"/><Relationship Id="rId25" Type="http://schemas.openxmlformats.org/officeDocument/2006/relationships/image" Target="../media/image18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14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07.png"/><Relationship Id="rId24" Type="http://schemas.openxmlformats.org/officeDocument/2006/relationships/image" Target="../media/image188.png"/><Relationship Id="rId5" Type="http://schemas.openxmlformats.org/officeDocument/2006/relationships/image" Target="../media/image181.png"/><Relationship Id="rId15" Type="http://schemas.openxmlformats.org/officeDocument/2006/relationships/image" Target="../media/image113.png"/><Relationship Id="rId23" Type="http://schemas.openxmlformats.org/officeDocument/2006/relationships/image" Target="../media/image187.png"/><Relationship Id="rId10" Type="http://schemas.openxmlformats.org/officeDocument/2006/relationships/image" Target="../media/image186.png"/><Relationship Id="rId19" Type="http://schemas.openxmlformats.org/officeDocument/2006/relationships/image" Target="../media/image118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11.png"/><Relationship Id="rId22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30.png"/><Relationship Id="rId18" Type="http://schemas.openxmlformats.org/officeDocument/2006/relationships/image" Target="../media/image137.png"/><Relationship Id="rId26" Type="http://schemas.openxmlformats.org/officeDocument/2006/relationships/image" Target="../media/image201.png"/><Relationship Id="rId3" Type="http://schemas.openxmlformats.org/officeDocument/2006/relationships/image" Target="../media/image191.png"/><Relationship Id="rId21" Type="http://schemas.openxmlformats.org/officeDocument/2006/relationships/image" Target="../media/image142.png"/><Relationship Id="rId7" Type="http://schemas.openxmlformats.org/officeDocument/2006/relationships/image" Target="../media/image195.png"/><Relationship Id="rId12" Type="http://schemas.openxmlformats.org/officeDocument/2006/relationships/image" Target="../media/image129.png"/><Relationship Id="rId17" Type="http://schemas.openxmlformats.org/officeDocument/2006/relationships/image" Target="../media/image136.png"/><Relationship Id="rId25" Type="http://schemas.openxmlformats.org/officeDocument/2006/relationships/image" Target="../media/image20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34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28.png"/><Relationship Id="rId24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133.png"/><Relationship Id="rId23" Type="http://schemas.openxmlformats.org/officeDocument/2006/relationships/image" Target="../media/image198.png"/><Relationship Id="rId10" Type="http://schemas.openxmlformats.org/officeDocument/2006/relationships/image" Target="../media/image127.png"/><Relationship Id="rId19" Type="http://schemas.openxmlformats.org/officeDocument/2006/relationships/image" Target="../media/image139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131.png"/><Relationship Id="rId22" Type="http://schemas.openxmlformats.org/officeDocument/2006/relationships/image" Target="../media/image144.png"/><Relationship Id="rId27" Type="http://schemas.openxmlformats.org/officeDocument/2006/relationships/image" Target="../media/image2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148.png"/><Relationship Id="rId18" Type="http://schemas.openxmlformats.org/officeDocument/2006/relationships/image" Target="../media/image156.png"/><Relationship Id="rId26" Type="http://schemas.openxmlformats.org/officeDocument/2006/relationships/image" Target="../media/image213.png"/><Relationship Id="rId3" Type="http://schemas.openxmlformats.org/officeDocument/2006/relationships/image" Target="../media/image203.png"/><Relationship Id="rId21" Type="http://schemas.openxmlformats.org/officeDocument/2006/relationships/image" Target="../media/image162.png"/><Relationship Id="rId7" Type="http://schemas.openxmlformats.org/officeDocument/2006/relationships/image" Target="../media/image207.png"/><Relationship Id="rId12" Type="http://schemas.openxmlformats.org/officeDocument/2006/relationships/image" Target="../media/image147.png"/><Relationship Id="rId17" Type="http://schemas.openxmlformats.org/officeDocument/2006/relationships/image" Target="../media/image154.png"/><Relationship Id="rId25" Type="http://schemas.openxmlformats.org/officeDocument/2006/relationships/image" Target="../media/image212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53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146.png"/><Relationship Id="rId24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151.png"/><Relationship Id="rId23" Type="http://schemas.openxmlformats.org/officeDocument/2006/relationships/image" Target="../media/image166.png"/><Relationship Id="rId10" Type="http://schemas.openxmlformats.org/officeDocument/2006/relationships/image" Target="../media/image210.png"/><Relationship Id="rId19" Type="http://schemas.openxmlformats.org/officeDocument/2006/relationships/image" Target="../media/image15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149.png"/><Relationship Id="rId22" Type="http://schemas.openxmlformats.org/officeDocument/2006/relationships/image" Target="../media/image164.png"/><Relationship Id="rId27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A7480A-4696-7044-BD40-F99730F95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6"/>
            <a:ext cx="12192000" cy="6858000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48EC984-DAC9-654A-919F-DEB2EAED8BF7}"/>
              </a:ext>
            </a:extLst>
          </p:cNvPr>
          <p:cNvGrpSpPr/>
          <p:nvPr/>
        </p:nvGrpSpPr>
        <p:grpSpPr>
          <a:xfrm>
            <a:off x="713221" y="2292718"/>
            <a:ext cx="6268928" cy="1712199"/>
            <a:chOff x="4880042" y="510177"/>
            <a:chExt cx="5423244" cy="148122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ED2CED4D-B624-E749-9699-52FE07EA004B}"/>
                </a:ext>
              </a:extLst>
            </p:cNvPr>
            <p:cNvSpPr/>
            <p:nvPr/>
          </p:nvSpPr>
          <p:spPr>
            <a:xfrm>
              <a:off x="6441704" y="1449137"/>
              <a:ext cx="3861582" cy="399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200" dirty="0">
                  <a:solidFill>
                    <a:srgbClr val="404040"/>
                  </a:solidFill>
                  <a:latin typeface="FreeSetC" panose="04000500000000000000" pitchFamily="82" charset="0"/>
                </a:rPr>
                <a:t>Центральный институт авиационного </a:t>
              </a:r>
              <a:br>
                <a:rPr lang="ru-RU" sz="1200" dirty="0">
                  <a:solidFill>
                    <a:srgbClr val="404040"/>
                  </a:solidFill>
                  <a:latin typeface="FreeSetC" panose="04000500000000000000" pitchFamily="82" charset="0"/>
                </a:rPr>
              </a:br>
              <a:r>
                <a:rPr lang="ru-RU" sz="1200" dirty="0">
                  <a:solidFill>
                    <a:srgbClr val="404040"/>
                  </a:solidFill>
                  <a:latin typeface="FreeSetC" panose="04000500000000000000" pitchFamily="82" charset="0"/>
                </a:rPr>
                <a:t>моторостроения имени П.И. Баранова</a:t>
              </a: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C914E90-FD10-8B47-AFC9-87C3E5A82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098" y="822557"/>
              <a:ext cx="1997220" cy="66942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24B4583-0D7A-6A4A-8840-0EBA0B50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042" y="510177"/>
              <a:ext cx="1487498" cy="1481222"/>
            </a:xfrm>
            <a:prstGeom prst="rect">
              <a:avLst/>
            </a:prstGeom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4C4E437-C74D-4F47-9003-BDD7D9C070DC}"/>
              </a:ext>
            </a:extLst>
          </p:cNvPr>
          <p:cNvSpPr/>
          <p:nvPr/>
        </p:nvSpPr>
        <p:spPr>
          <a:xfrm>
            <a:off x="5518484" y="2607515"/>
            <a:ext cx="6621127" cy="137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3000" b="1" dirty="0">
                <a:solidFill>
                  <a:srgbClr val="14498C"/>
                </a:solidFill>
              </a:rPr>
              <a:t>Валидация пристеночных функций на задаче обледенения</a:t>
            </a:r>
          </a:p>
          <a:p>
            <a:pPr>
              <a:lnSpc>
                <a:spcPct val="110000"/>
              </a:lnSpc>
            </a:pPr>
            <a:r>
              <a:rPr lang="ru-RU" sz="1600" b="1" spc="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Студенников Е.С.</a:t>
            </a:r>
          </a:p>
        </p:txBody>
      </p:sp>
    </p:spTree>
    <p:extLst>
      <p:ext uri="{BB962C8B-B14F-4D97-AF65-F5344CB8AC3E}">
        <p14:creationId xmlns:p14="http://schemas.microsoft.com/office/powerpoint/2010/main" val="2178345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7182D469-72D4-490E-9965-8134005D39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772399"/>
              </p:ext>
            </p:extLst>
          </p:nvPr>
        </p:nvGraphicFramePr>
        <p:xfrm>
          <a:off x="8050058" y="1360292"/>
          <a:ext cx="3929112" cy="353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6427080" progId="Grapher.Document">
                  <p:embed/>
                </p:oleObj>
              </mc:Choice>
              <mc:Fallback>
                <p:oleObj name="Plot" r:id="rId3" imgW="714384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50058" y="1360292"/>
                        <a:ext cx="3929112" cy="3534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092886F-F649-4769-87B0-A5D0381F4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767459"/>
              </p:ext>
            </p:extLst>
          </p:nvPr>
        </p:nvGraphicFramePr>
        <p:xfrm>
          <a:off x="4052568" y="1761064"/>
          <a:ext cx="3705174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5621040" progId="Grapher.Document">
                  <p:embed/>
                </p:oleObj>
              </mc:Choice>
              <mc:Fallback>
                <p:oleObj name="Plot" r:id="rId5" imgW="673668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2568" y="1761064"/>
                        <a:ext cx="3705174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C42AAA-1FCC-453F-BCD8-CE82DF203F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016777"/>
              </p:ext>
            </p:extLst>
          </p:nvPr>
        </p:nvGraphicFramePr>
        <p:xfrm>
          <a:off x="208870" y="1615930"/>
          <a:ext cx="3610728" cy="3240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5892120" progId="Grapher.Document">
                  <p:embed/>
                </p:oleObj>
              </mc:Choice>
              <mc:Fallback>
                <p:oleObj name="Plot" r:id="rId7" imgW="6564960" imgH="589212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8870" y="1615930"/>
                        <a:ext cx="3610728" cy="3240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граничных условий на течение около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4BD9482C-3958-43D9-B188-7DD61378EFEF}"/>
              </a:ext>
            </a:extLst>
          </p:cNvPr>
          <p:cNvGraphicFramePr>
            <a:graphicFrameLocks noGrp="1"/>
          </p:cNvGraphicFramePr>
          <p:nvPr/>
        </p:nvGraphicFramePr>
        <p:xfrm>
          <a:off x="4135134" y="4942479"/>
          <a:ext cx="6048000" cy="115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210109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44.531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210109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284.5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104819.0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D18DBD5-A9F1-4FC3-B315-7CE09DAEE6A9}"/>
              </a:ext>
            </a:extLst>
          </p:cNvPr>
          <p:cNvSpPr/>
          <p:nvPr/>
        </p:nvSpPr>
        <p:spPr>
          <a:xfrm>
            <a:off x="0" y="5336699"/>
            <a:ext cx="4135134" cy="75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Fluent, SST, y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exp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5491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89BD80B-FC64-4120-A32C-8C4983D34C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606920"/>
              </p:ext>
            </p:extLst>
          </p:nvPr>
        </p:nvGraphicFramePr>
        <p:xfrm>
          <a:off x="8140344" y="1314709"/>
          <a:ext cx="3842586" cy="3530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986520" imgH="6419880" progId="Grapher.Document">
                  <p:embed/>
                </p:oleObj>
              </mc:Choice>
              <mc:Fallback>
                <p:oleObj name="Plot" r:id="rId3" imgW="6986520" imgH="64198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40344" y="1314709"/>
                        <a:ext cx="3842586" cy="3530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3960B20-2BFA-4A9F-AFF4-E21365C3E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164570"/>
              </p:ext>
            </p:extLst>
          </p:nvPr>
        </p:nvGraphicFramePr>
        <p:xfrm>
          <a:off x="4084221" y="1754071"/>
          <a:ext cx="3705174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5621040" progId="Grapher.Document">
                  <p:embed/>
                </p:oleObj>
              </mc:Choice>
              <mc:Fallback>
                <p:oleObj name="Plot" r:id="rId5" imgW="673668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4221" y="1754071"/>
                        <a:ext cx="3705174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38689BD-B74D-4BA2-8BDB-8E51CC564B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09444"/>
              </p:ext>
            </p:extLst>
          </p:nvPr>
        </p:nvGraphicFramePr>
        <p:xfrm>
          <a:off x="126304" y="1619890"/>
          <a:ext cx="3697254" cy="3240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22280" imgH="5892120" progId="Grapher.Document">
                  <p:embed/>
                </p:oleObj>
              </mc:Choice>
              <mc:Fallback>
                <p:oleObj name="Plot" r:id="rId7" imgW="6722280" imgH="589212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304" y="1619890"/>
                        <a:ext cx="3697254" cy="3240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граничных условий на течение около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3864832-08F7-4607-9893-20A84178CBFF}"/>
              </a:ext>
            </a:extLst>
          </p:cNvPr>
          <p:cNvGraphicFramePr>
            <a:graphicFrameLocks noGrp="1"/>
          </p:cNvGraphicFramePr>
          <p:nvPr/>
        </p:nvGraphicFramePr>
        <p:xfrm>
          <a:off x="4135134" y="4942479"/>
          <a:ext cx="6048000" cy="115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15775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33.435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157757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285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101754.9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317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96954F5-A0B4-4F52-A3ED-19E24511832A}"/>
              </a:ext>
            </a:extLst>
          </p:cNvPr>
          <p:cNvSpPr/>
          <p:nvPr/>
        </p:nvSpPr>
        <p:spPr>
          <a:xfrm>
            <a:off x="0" y="5336699"/>
            <a:ext cx="4135134" cy="75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Fluent, SST, y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exp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0594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D079DA70-AE16-47FF-A416-2B6D3825E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055567"/>
              </p:ext>
            </p:extLst>
          </p:nvPr>
        </p:nvGraphicFramePr>
        <p:xfrm>
          <a:off x="8140544" y="1347306"/>
          <a:ext cx="3842586" cy="353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986520" imgH="6427080" progId="Grapher.Document">
                  <p:embed/>
                </p:oleObj>
              </mc:Choice>
              <mc:Fallback>
                <p:oleObj name="Plot" r:id="rId3" imgW="698652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40544" y="1347306"/>
                        <a:ext cx="3842586" cy="3534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07EF2855-A69E-4C1F-87B2-58857BD87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109812"/>
              </p:ext>
            </p:extLst>
          </p:nvPr>
        </p:nvGraphicFramePr>
        <p:xfrm>
          <a:off x="4052568" y="1767004"/>
          <a:ext cx="3705174" cy="30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5628240" progId="Grapher.Document">
                  <p:embed/>
                </p:oleObj>
              </mc:Choice>
              <mc:Fallback>
                <p:oleObj name="Plot" r:id="rId5" imgW="6736680" imgH="5628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2568" y="1767004"/>
                        <a:ext cx="3705174" cy="309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7A3F1BB-9635-4A8F-9DDA-A92063F1B7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27916"/>
              </p:ext>
            </p:extLst>
          </p:nvPr>
        </p:nvGraphicFramePr>
        <p:xfrm>
          <a:off x="126304" y="1627810"/>
          <a:ext cx="3697254" cy="3240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22280" imgH="5892120" progId="Grapher.Document">
                  <p:embed/>
                </p:oleObj>
              </mc:Choice>
              <mc:Fallback>
                <p:oleObj name="Plot" r:id="rId7" imgW="6722280" imgH="589212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304" y="1627810"/>
                        <a:ext cx="3697254" cy="3240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граничных условий на течение около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14556B5D-965A-4820-AF01-CD98E9904134}"/>
              </a:ext>
            </a:extLst>
          </p:cNvPr>
          <p:cNvGraphicFramePr>
            <a:graphicFrameLocks noGrp="1"/>
          </p:cNvGraphicFramePr>
          <p:nvPr/>
        </p:nvGraphicFramePr>
        <p:xfrm>
          <a:off x="4135134" y="4942479"/>
          <a:ext cx="6048000" cy="115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96957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20.549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96957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286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117992.</a:t>
                      </a: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8AB0CD-A5F6-4BF2-B1AF-4160E3F20401}"/>
              </a:ext>
            </a:extLst>
          </p:cNvPr>
          <p:cNvSpPr/>
          <p:nvPr/>
        </p:nvSpPr>
        <p:spPr>
          <a:xfrm>
            <a:off x="0" y="5336699"/>
            <a:ext cx="4135134" cy="75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Fluent, SST, y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exp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5512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58C1DDC-2DEA-4CBA-88EB-06D07B316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969005"/>
              </p:ext>
            </p:extLst>
          </p:nvPr>
        </p:nvGraphicFramePr>
        <p:xfrm>
          <a:off x="8185622" y="1474102"/>
          <a:ext cx="3842586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986520" imgH="6156000" progId="Grapher.Document">
                  <p:embed/>
                </p:oleObj>
              </mc:Choice>
              <mc:Fallback>
                <p:oleObj name="Plot" r:id="rId3" imgW="698652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85622" y="1474102"/>
                        <a:ext cx="3842586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5FB419D9-CF91-4CAB-B804-B1FB35E85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501203"/>
              </p:ext>
            </p:extLst>
          </p:nvPr>
        </p:nvGraphicFramePr>
        <p:xfrm>
          <a:off x="4059646" y="1764370"/>
          <a:ext cx="3705174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5621040" progId="Grapher.Document">
                  <p:embed/>
                </p:oleObj>
              </mc:Choice>
              <mc:Fallback>
                <p:oleObj name="Plot" r:id="rId5" imgW="673668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9646" y="1764370"/>
                        <a:ext cx="3705174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91D63EA-D25A-47F4-AA80-5C2EC7043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804251"/>
              </p:ext>
            </p:extLst>
          </p:nvPr>
        </p:nvGraphicFramePr>
        <p:xfrm>
          <a:off x="101485" y="1764370"/>
          <a:ext cx="3697254" cy="30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22280" imgH="5628240" progId="Grapher.Document">
                  <p:embed/>
                </p:oleObj>
              </mc:Choice>
              <mc:Fallback>
                <p:oleObj name="Plot" r:id="rId7" imgW="6722280" imgH="5628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485" y="1764370"/>
                        <a:ext cx="3697254" cy="309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Теплообмен при ламинарном обтекании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C431C15-9DA5-4AFD-A40E-71A67FA6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26397"/>
              </p:ext>
            </p:extLst>
          </p:nvPr>
        </p:nvGraphicFramePr>
        <p:xfrm>
          <a:off x="2931496" y="5208390"/>
          <a:ext cx="6048000" cy="79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16000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4.301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04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B03D893-E06D-4A47-891C-246CBE4FA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899911"/>
              </p:ext>
            </p:extLst>
          </p:nvPr>
        </p:nvGraphicFramePr>
        <p:xfrm>
          <a:off x="8185622" y="1471760"/>
          <a:ext cx="3842586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986520" imgH="6156000" progId="Grapher.Document">
                  <p:embed/>
                </p:oleObj>
              </mc:Choice>
              <mc:Fallback>
                <p:oleObj name="Plot" r:id="rId3" imgW="698652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85622" y="1471760"/>
                        <a:ext cx="3842586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0A1F59EA-269A-4CFE-844C-BFA32A5A3E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432531"/>
              </p:ext>
            </p:extLst>
          </p:nvPr>
        </p:nvGraphicFramePr>
        <p:xfrm>
          <a:off x="4091859" y="1765988"/>
          <a:ext cx="3705174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5621040" progId="Grapher.Document">
                  <p:embed/>
                </p:oleObj>
              </mc:Choice>
              <mc:Fallback>
                <p:oleObj name="Plot" r:id="rId5" imgW="673668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1859" y="1765988"/>
                        <a:ext cx="3705174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D3E81DC-7354-4830-B618-96E854D6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454108"/>
              </p:ext>
            </p:extLst>
          </p:nvPr>
        </p:nvGraphicFramePr>
        <p:xfrm>
          <a:off x="128528" y="1765988"/>
          <a:ext cx="3697254" cy="30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22280" imgH="5628240" progId="Grapher.Document">
                  <p:embed/>
                </p:oleObj>
              </mc:Choice>
              <mc:Fallback>
                <p:oleObj name="Plot" r:id="rId7" imgW="6722280" imgH="5628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528" y="1765988"/>
                        <a:ext cx="3697254" cy="309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C431C15-9DA5-4AFD-A40E-71A67FA6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35522"/>
              </p:ext>
            </p:extLst>
          </p:nvPr>
        </p:nvGraphicFramePr>
        <p:xfrm>
          <a:off x="2931496" y="5208390"/>
          <a:ext cx="6048000" cy="79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10.753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ECA70B-D243-4798-9CF2-15E99395210B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Теплообмен при ламинарном обтекании цилиндра</a:t>
            </a:r>
          </a:p>
        </p:txBody>
      </p:sp>
    </p:spTree>
    <p:extLst>
      <p:ext uri="{BB962C8B-B14F-4D97-AF65-F5344CB8AC3E}">
        <p14:creationId xmlns:p14="http://schemas.microsoft.com/office/powerpoint/2010/main" val="52084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9A08975-95DB-4C0E-8BF2-D9C7ED9C83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944823"/>
              </p:ext>
            </p:extLst>
          </p:nvPr>
        </p:nvGraphicFramePr>
        <p:xfrm>
          <a:off x="8185622" y="1476082"/>
          <a:ext cx="3842586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986520" imgH="6156000" progId="Grapher.Document">
                  <p:embed/>
                </p:oleObj>
              </mc:Choice>
              <mc:Fallback>
                <p:oleObj name="Plot" r:id="rId3" imgW="698652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85622" y="1476082"/>
                        <a:ext cx="3842586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FEC35F5-E2D6-43F9-9839-A43819AFB6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906668"/>
              </p:ext>
            </p:extLst>
          </p:nvPr>
        </p:nvGraphicFramePr>
        <p:xfrm>
          <a:off x="4059646" y="1770310"/>
          <a:ext cx="3705174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5621040" progId="Grapher.Document">
                  <p:embed/>
                </p:oleObj>
              </mc:Choice>
              <mc:Fallback>
                <p:oleObj name="Plot" r:id="rId5" imgW="673668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9646" y="1770310"/>
                        <a:ext cx="3705174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334E8D-E606-4FD9-8A48-8521D28634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447925"/>
              </p:ext>
            </p:extLst>
          </p:nvPr>
        </p:nvGraphicFramePr>
        <p:xfrm>
          <a:off x="106257" y="1768330"/>
          <a:ext cx="3697254" cy="30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22280" imgH="5628240" progId="Grapher.Document">
                  <p:embed/>
                </p:oleObj>
              </mc:Choice>
              <mc:Fallback>
                <p:oleObj name="Plot" r:id="rId7" imgW="6722280" imgH="5628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257" y="1768330"/>
                        <a:ext cx="3697254" cy="309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C431C15-9DA5-4AFD-A40E-71A67FA6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95116"/>
              </p:ext>
            </p:extLst>
          </p:nvPr>
        </p:nvGraphicFramePr>
        <p:xfrm>
          <a:off x="2931496" y="5208390"/>
          <a:ext cx="6048000" cy="79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64000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17.204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40BD11C-3F0E-448D-AE6D-71C7954F7357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Теплообмен при ламинарном обтекании цилиндра</a:t>
            </a:r>
          </a:p>
        </p:txBody>
      </p:sp>
    </p:spTree>
    <p:extLst>
      <p:ext uri="{BB962C8B-B14F-4D97-AF65-F5344CB8AC3E}">
        <p14:creationId xmlns:p14="http://schemas.microsoft.com/office/powerpoint/2010/main" val="100242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AA966008-0957-4F3B-AE2F-B76641223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977954"/>
              </p:ext>
            </p:extLst>
          </p:nvPr>
        </p:nvGraphicFramePr>
        <p:xfrm>
          <a:off x="8226508" y="1324281"/>
          <a:ext cx="3842586" cy="353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986520" imgH="6427080" progId="Grapher.Document">
                  <p:embed/>
                </p:oleObj>
              </mc:Choice>
              <mc:Fallback>
                <p:oleObj name="Plot" r:id="rId3" imgW="698652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26508" y="1324281"/>
                        <a:ext cx="3842586" cy="3534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79E8C9B-0E97-4C69-8A5C-C4B49EF4B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15809"/>
              </p:ext>
            </p:extLst>
          </p:nvPr>
        </p:nvGraphicFramePr>
        <p:xfrm>
          <a:off x="4059646" y="1772290"/>
          <a:ext cx="3705174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5621040" progId="Grapher.Document">
                  <p:embed/>
                </p:oleObj>
              </mc:Choice>
              <mc:Fallback>
                <p:oleObj name="Plot" r:id="rId5" imgW="673668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9646" y="1772290"/>
                        <a:ext cx="3705174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49EA782-8C2E-40B9-A373-08FE3B863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29164"/>
              </p:ext>
            </p:extLst>
          </p:nvPr>
        </p:nvGraphicFramePr>
        <p:xfrm>
          <a:off x="114642" y="1768330"/>
          <a:ext cx="3697254" cy="30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22280" imgH="5628240" progId="Grapher.Document">
                  <p:embed/>
                </p:oleObj>
              </mc:Choice>
              <mc:Fallback>
                <p:oleObj name="Plot" r:id="rId7" imgW="6722280" imgH="5628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642" y="1768330"/>
                        <a:ext cx="3697254" cy="309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C431C15-9DA5-4AFD-A40E-71A67FA6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220329"/>
              </p:ext>
            </p:extLst>
          </p:nvPr>
        </p:nvGraphicFramePr>
        <p:xfrm>
          <a:off x="2931496" y="5208390"/>
          <a:ext cx="6048000" cy="79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101000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27.15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27603A-B87F-4AD3-B038-69F292D981F3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Теплообмен при ламинарном обтекании цилиндра</a:t>
            </a:r>
          </a:p>
        </p:txBody>
      </p:sp>
    </p:spTree>
    <p:extLst>
      <p:ext uri="{BB962C8B-B14F-4D97-AF65-F5344CB8AC3E}">
        <p14:creationId xmlns:p14="http://schemas.microsoft.com/office/powerpoint/2010/main" val="1091907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8F6FBF6-2386-4F67-8391-06E6F02D0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368783"/>
              </p:ext>
            </p:extLst>
          </p:nvPr>
        </p:nvGraphicFramePr>
        <p:xfrm>
          <a:off x="8134538" y="1348561"/>
          <a:ext cx="3893670" cy="353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079400" imgH="6427080" progId="Grapher.Document">
                  <p:embed/>
                </p:oleObj>
              </mc:Choice>
              <mc:Fallback>
                <p:oleObj name="Plot" r:id="rId3" imgW="707940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34538" y="1348561"/>
                        <a:ext cx="3893670" cy="3534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B1E5F2D-A70C-4D21-BD8D-20B2CB9087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189930"/>
              </p:ext>
            </p:extLst>
          </p:nvPr>
        </p:nvGraphicFramePr>
        <p:xfrm>
          <a:off x="4059646" y="1772290"/>
          <a:ext cx="3705174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5621040" progId="Grapher.Document">
                  <p:embed/>
                </p:oleObj>
              </mc:Choice>
              <mc:Fallback>
                <p:oleObj name="Plot" r:id="rId5" imgW="673668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9646" y="1772290"/>
                        <a:ext cx="3705174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3788593-AE52-46AC-8D83-79E3E8C4C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51455"/>
              </p:ext>
            </p:extLst>
          </p:nvPr>
        </p:nvGraphicFramePr>
        <p:xfrm>
          <a:off x="238517" y="1772290"/>
          <a:ext cx="3610728" cy="30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5628240" progId="Grapher.Document">
                  <p:embed/>
                </p:oleObj>
              </mc:Choice>
              <mc:Fallback>
                <p:oleObj name="Plot" r:id="rId7" imgW="6564960" imgH="5628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8517" y="1772290"/>
                        <a:ext cx="3610728" cy="309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C431C15-9DA5-4AFD-A40E-71A67FA6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710139"/>
              </p:ext>
            </p:extLst>
          </p:nvPr>
        </p:nvGraphicFramePr>
        <p:xfrm>
          <a:off x="2931496" y="5208390"/>
          <a:ext cx="6048000" cy="79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170000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45.699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DD2BB6-7D62-4A9F-9DF1-44F096BBB941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Теплообмен при турбулентном обтекании цилиндра</a:t>
            </a:r>
          </a:p>
        </p:txBody>
      </p:sp>
    </p:spTree>
    <p:extLst>
      <p:ext uri="{BB962C8B-B14F-4D97-AF65-F5344CB8AC3E}">
        <p14:creationId xmlns:p14="http://schemas.microsoft.com/office/powerpoint/2010/main" val="1691947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7EBE594-4864-4507-B929-68D627A66A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983760"/>
              </p:ext>
            </p:extLst>
          </p:nvPr>
        </p:nvGraphicFramePr>
        <p:xfrm>
          <a:off x="8114905" y="1474102"/>
          <a:ext cx="3929112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6156000" progId="Grapher.Document">
                  <p:embed/>
                </p:oleObj>
              </mc:Choice>
              <mc:Fallback>
                <p:oleObj name="Plot" r:id="rId3" imgW="714384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4905" y="1474102"/>
                        <a:ext cx="3929112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44135BBA-43D3-41C5-B1F7-956CD9FE5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284687"/>
              </p:ext>
            </p:extLst>
          </p:nvPr>
        </p:nvGraphicFramePr>
        <p:xfrm>
          <a:off x="4142212" y="1768330"/>
          <a:ext cx="3618648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5621040" progId="Grapher.Document">
                  <p:embed/>
                </p:oleObj>
              </mc:Choice>
              <mc:Fallback>
                <p:oleObj name="Plot" r:id="rId5" imgW="657936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2212" y="1768330"/>
                        <a:ext cx="3618648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AB6E44D-3DAA-4C0A-8DEF-CD124E30C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532487"/>
              </p:ext>
            </p:extLst>
          </p:nvPr>
        </p:nvGraphicFramePr>
        <p:xfrm>
          <a:off x="200191" y="1768330"/>
          <a:ext cx="3610728" cy="30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5628240" progId="Grapher.Document">
                  <p:embed/>
                </p:oleObj>
              </mc:Choice>
              <mc:Fallback>
                <p:oleObj name="Plot" r:id="rId7" imgW="6564960" imgH="5628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0191" y="1768330"/>
                        <a:ext cx="3610728" cy="309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C431C15-9DA5-4AFD-A40E-71A67FA6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811309"/>
              </p:ext>
            </p:extLst>
          </p:nvPr>
        </p:nvGraphicFramePr>
        <p:xfrm>
          <a:off x="2931496" y="5208390"/>
          <a:ext cx="6048000" cy="79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257600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69.247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10EF4F0-5BF6-41D2-9778-649E011F293D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Теплообмен при турбулентном обтекании цилиндра</a:t>
            </a:r>
          </a:p>
        </p:txBody>
      </p:sp>
    </p:spTree>
    <p:extLst>
      <p:ext uri="{BB962C8B-B14F-4D97-AF65-F5344CB8AC3E}">
        <p14:creationId xmlns:p14="http://schemas.microsoft.com/office/powerpoint/2010/main" val="20632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EE5806C2-9DF8-4B47-90B0-557E6250E7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239749"/>
              </p:ext>
            </p:extLst>
          </p:nvPr>
        </p:nvGraphicFramePr>
        <p:xfrm>
          <a:off x="8132472" y="1204437"/>
          <a:ext cx="3929112" cy="3680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6690960" progId="Grapher.Document">
                  <p:embed/>
                </p:oleObj>
              </mc:Choice>
              <mc:Fallback>
                <p:oleObj name="Plot" r:id="rId3" imgW="7143840" imgH="669096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32472" y="1204437"/>
                        <a:ext cx="3929112" cy="3680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00ED2E70-9A0C-4C78-A877-F989E64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424855"/>
              </p:ext>
            </p:extLst>
          </p:nvPr>
        </p:nvGraphicFramePr>
        <p:xfrm>
          <a:off x="4160058" y="1496040"/>
          <a:ext cx="3618648" cy="3381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6148800" progId="Grapher.Document">
                  <p:embed/>
                </p:oleObj>
              </mc:Choice>
              <mc:Fallback>
                <p:oleObj name="Plot" r:id="rId5" imgW="6579360" imgH="61488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0058" y="1496040"/>
                        <a:ext cx="3618648" cy="3381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5487969-F292-4949-AC20-B02EB1BFC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567500"/>
              </p:ext>
            </p:extLst>
          </p:nvPr>
        </p:nvGraphicFramePr>
        <p:xfrm>
          <a:off x="205128" y="1498665"/>
          <a:ext cx="361072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6156000" progId="Grapher.Document">
                  <p:embed/>
                </p:oleObj>
              </mc:Choice>
              <mc:Fallback>
                <p:oleObj name="Plot" r:id="rId7" imgW="65649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128" y="1498665"/>
                        <a:ext cx="361072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C431C15-9DA5-4AFD-A40E-71A67FA6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403553"/>
              </p:ext>
            </p:extLst>
          </p:nvPr>
        </p:nvGraphicFramePr>
        <p:xfrm>
          <a:off x="2608730" y="5208390"/>
          <a:ext cx="6370772" cy="115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905435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717137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3080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691770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  <a:gridCol w="691770">
                  <a:extLst>
                    <a:ext uri="{9D8B030D-6E8A-4147-A177-3AD203B41FA5}">
                      <a16:colId xmlns:a16="http://schemas.microsoft.com/office/drawing/2014/main" val="204069066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D, </a:t>
                      </a: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0.346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426000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114.515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426000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44.044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0215533"/>
                  </a:ext>
                </a:extLst>
              </a:tr>
            </a:tbl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896A5946-DBA1-4592-AB0F-7E6593DE0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20700"/>
              </p:ext>
            </p:extLst>
          </p:nvPr>
        </p:nvGraphicFramePr>
        <p:xfrm>
          <a:off x="9103998" y="4383612"/>
          <a:ext cx="2215944" cy="200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9" imgW="7386480" imgH="6690960" progId="Grapher.Document">
                  <p:embed/>
                </p:oleObj>
              </mc:Choice>
              <mc:Fallback>
                <p:oleObj name="Plot" r:id="rId9" imgW="7386480" imgH="669096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03998" y="4383612"/>
                        <a:ext cx="2215944" cy="200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8BBED2-BC91-4C01-90E4-989C51EF5359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Теплообмен при турбулентном обтекании цилиндра</a:t>
            </a:r>
          </a:p>
        </p:txBody>
      </p:sp>
    </p:spTree>
    <p:extLst>
      <p:ext uri="{BB962C8B-B14F-4D97-AF65-F5344CB8AC3E}">
        <p14:creationId xmlns:p14="http://schemas.microsoft.com/office/powerpoint/2010/main" val="360970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Мотивация и цели исследования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1140" y="1254102"/>
            <a:ext cx="11193657" cy="105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Цели исследования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Clr>
                <a:srgbClr val="14498C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Проведение тестирования пристеночных функций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ПМ Лазурит на задаче обледенения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6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Поля продольной скорости для различных режимов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87A27D-02E7-417A-AC8F-BECCEE4164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856" y="954260"/>
            <a:ext cx="2751773" cy="24117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B47446-7056-4F82-B1AD-8A12481D6B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743" y="3476508"/>
            <a:ext cx="2754630" cy="24403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A45B31-E266-4EA4-8C5D-1A10C4D4EAE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9126" y="892807"/>
            <a:ext cx="2611755" cy="24203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729FC7-C6AD-4186-A8D2-8A89B55200B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9126" y="3476508"/>
            <a:ext cx="2583180" cy="24203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1EE486-9727-4297-B9E7-0EB8574ADAE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8160" y="942971"/>
            <a:ext cx="2837498" cy="24203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E59C3A-4221-47AB-A13E-ABE7F158395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8160" y="3476508"/>
            <a:ext cx="2808923" cy="2446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596505-F94A-4408-B220-8C5451C57435}"/>
              </a:ext>
            </a:extLst>
          </p:cNvPr>
          <p:cNvSpPr txBox="1"/>
          <p:nvPr/>
        </p:nvSpPr>
        <p:spPr>
          <a:xfrm>
            <a:off x="10747349" y="1877205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Laminar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266E7-CF86-4B1A-B12F-28FAEC2924A9}"/>
              </a:ext>
            </a:extLst>
          </p:cNvPr>
          <p:cNvSpPr txBox="1"/>
          <p:nvPr/>
        </p:nvSpPr>
        <p:spPr>
          <a:xfrm>
            <a:off x="10747349" y="463121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E81964-ED1A-469F-8BE8-7C7225D0AC11}"/>
              </a:ext>
            </a:extLst>
          </p:cNvPr>
          <p:cNvSpPr txBox="1"/>
          <p:nvPr/>
        </p:nvSpPr>
        <p:spPr>
          <a:xfrm>
            <a:off x="1131576" y="6027331"/>
            <a:ext cx="1568963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Режим № 1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D9019-34A6-48BA-934C-D9532C24DABC}"/>
              </a:ext>
            </a:extLst>
          </p:cNvPr>
          <p:cNvSpPr txBox="1"/>
          <p:nvPr/>
        </p:nvSpPr>
        <p:spPr>
          <a:xfrm>
            <a:off x="4600521" y="6027330"/>
            <a:ext cx="1568963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Режим № 4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CD469-92B4-408D-A4B3-CFA4550A63A0}"/>
              </a:ext>
            </a:extLst>
          </p:cNvPr>
          <p:cNvSpPr txBox="1"/>
          <p:nvPr/>
        </p:nvSpPr>
        <p:spPr>
          <a:xfrm>
            <a:off x="8288139" y="6027329"/>
            <a:ext cx="1568963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Режим № 7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1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BBED2-BC91-4C01-90E4-989C51EF5359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</a:t>
            </a:r>
            <a:r>
              <a:rPr lang="en-US" sz="2600" dirty="0" err="1">
                <a:solidFill>
                  <a:srgbClr val="14498C"/>
                </a:solidFill>
                <a:latin typeface="Calibri" panose="020F0502020204030204" pitchFamily="34" charset="0"/>
              </a:rPr>
              <a:t>Y</a:t>
            </a:r>
            <a:r>
              <a:rPr lang="en-US" sz="2600" baseline="30000" dirty="0" err="1">
                <a:solidFill>
                  <a:srgbClr val="14498C"/>
                </a:solidFill>
                <a:latin typeface="Calibri" panose="020F0502020204030204" pitchFamily="34" charset="0"/>
              </a:rPr>
              <a:t>+</a:t>
            </a:r>
            <a:r>
              <a:rPr lang="en-US" sz="2600" baseline="-25000" dirty="0" err="1">
                <a:solidFill>
                  <a:srgbClr val="14498C"/>
                </a:solidFill>
                <a:latin typeface="Calibri" panose="020F0502020204030204" pitchFamily="34" charset="0"/>
              </a:rPr>
              <a:t>lim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и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en-US" sz="2600" dirty="0" err="1">
                <a:solidFill>
                  <a:srgbClr val="14498C"/>
                </a:solidFill>
                <a:latin typeface="Calibri" panose="020F0502020204030204" pitchFamily="34" charset="0"/>
              </a:rPr>
              <a:t>T</a:t>
            </a:r>
            <a:r>
              <a:rPr lang="en-US" sz="2600" baseline="30000" dirty="0" err="1">
                <a:solidFill>
                  <a:srgbClr val="14498C"/>
                </a:solidFill>
                <a:latin typeface="Calibri" panose="020F0502020204030204" pitchFamily="34" charset="0"/>
              </a:rPr>
              <a:t>+</a:t>
            </a:r>
            <a:r>
              <a:rPr lang="en-US" sz="2600" baseline="-25000" dirty="0" err="1">
                <a:solidFill>
                  <a:srgbClr val="14498C"/>
                </a:solidFill>
                <a:latin typeface="Calibri" panose="020F0502020204030204" pitchFamily="34" charset="0"/>
              </a:rPr>
              <a:t>lim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на течение около цилиндра для модели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SA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8FBED42-E763-41F2-BBDF-7EB6C722D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805380"/>
              </p:ext>
            </p:extLst>
          </p:nvPr>
        </p:nvGraphicFramePr>
        <p:xfrm>
          <a:off x="434773" y="1299198"/>
          <a:ext cx="1969488" cy="1928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564960" imgH="6427080" progId="Grapher.Document">
                  <p:embed/>
                </p:oleObj>
              </mc:Choice>
              <mc:Fallback>
                <p:oleObj name="Plot" r:id="rId3" imgW="656496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773" y="1299198"/>
                        <a:ext cx="1969488" cy="1928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20FAF89-2839-4D3B-9156-D92C4DE6F2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650763"/>
              </p:ext>
            </p:extLst>
          </p:nvPr>
        </p:nvGraphicFramePr>
        <p:xfrm>
          <a:off x="2594914" y="1299198"/>
          <a:ext cx="1973808" cy="1925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6419880" progId="Grapher.Document">
                  <p:embed/>
                </p:oleObj>
              </mc:Choice>
              <mc:Fallback>
                <p:oleObj name="Plot" r:id="rId5" imgW="6579360" imgH="64198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4914" y="1299198"/>
                        <a:ext cx="1973808" cy="1925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BE1E13D-DFB6-4FE1-9128-93FE526772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415896"/>
              </p:ext>
            </p:extLst>
          </p:nvPr>
        </p:nvGraphicFramePr>
        <p:xfrm>
          <a:off x="4775571" y="1214288"/>
          <a:ext cx="2143152" cy="200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7143840" imgH="6690960" progId="Grapher.Document">
                  <p:embed/>
                </p:oleObj>
              </mc:Choice>
              <mc:Fallback>
                <p:oleObj name="Plot" r:id="rId7" imgW="7143840" imgH="669096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5571" y="1214288"/>
                        <a:ext cx="2143152" cy="200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66BA9FF2-2F9A-4C0C-9110-E7A479FAB2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773135"/>
              </p:ext>
            </p:extLst>
          </p:nvPr>
        </p:nvGraphicFramePr>
        <p:xfrm>
          <a:off x="7125573" y="1298118"/>
          <a:ext cx="2074572" cy="1928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9" imgW="6915240" imgH="6427080" progId="Grapher.Document">
                  <p:embed/>
                </p:oleObj>
              </mc:Choice>
              <mc:Fallback>
                <p:oleObj name="Plot" r:id="rId9" imgW="691524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5573" y="1298118"/>
                        <a:ext cx="2074572" cy="1928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105A0DAF-1048-409D-A896-C171ECC4B8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08758"/>
              </p:ext>
            </p:extLst>
          </p:nvPr>
        </p:nvGraphicFramePr>
        <p:xfrm>
          <a:off x="9406995" y="1299198"/>
          <a:ext cx="1928772" cy="1925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1" imgW="6429240" imgH="6419880" progId="Grapher.Document">
                  <p:embed/>
                </p:oleObj>
              </mc:Choice>
              <mc:Fallback>
                <p:oleObj name="Plot" r:id="rId11" imgW="6429240" imgH="64198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06995" y="1299198"/>
                        <a:ext cx="1928772" cy="1925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6F5F6D25-7332-4327-87F4-5C6F19E6E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199215"/>
              </p:ext>
            </p:extLst>
          </p:nvPr>
        </p:nvGraphicFramePr>
        <p:xfrm>
          <a:off x="434773" y="3361590"/>
          <a:ext cx="1969488" cy="184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3" imgW="6564960" imgH="6156000" progId="Grapher.Document">
                  <p:embed/>
                </p:oleObj>
              </mc:Choice>
              <mc:Fallback>
                <p:oleObj name="Plot" r:id="rId13" imgW="65649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4773" y="3361590"/>
                        <a:ext cx="1969488" cy="184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3049C7A8-DCFC-43AB-B30C-50D5054B78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107634"/>
              </p:ext>
            </p:extLst>
          </p:nvPr>
        </p:nvGraphicFramePr>
        <p:xfrm>
          <a:off x="2619356" y="3361963"/>
          <a:ext cx="1973808" cy="184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5" imgW="6579360" imgH="6163200" progId="Grapher.Document">
                  <p:embed/>
                </p:oleObj>
              </mc:Choice>
              <mc:Fallback>
                <p:oleObj name="Plot" r:id="rId15" imgW="6579360" imgH="61632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19356" y="3361963"/>
                        <a:ext cx="1973808" cy="1848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28FC338B-7177-4B43-A3DE-F5D396394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188031"/>
              </p:ext>
            </p:extLst>
          </p:nvPr>
        </p:nvGraphicFramePr>
        <p:xfrm>
          <a:off x="4722540" y="3282799"/>
          <a:ext cx="2143152" cy="1928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7" imgW="7143840" imgH="6427080" progId="Grapher.Document">
                  <p:embed/>
                </p:oleObj>
              </mc:Choice>
              <mc:Fallback>
                <p:oleObj name="Plot" r:id="rId17" imgW="714384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22540" y="3282799"/>
                        <a:ext cx="2143152" cy="1928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12BA0D3A-825E-4F7F-AABA-8B773EBA17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38380"/>
              </p:ext>
            </p:extLst>
          </p:nvPr>
        </p:nvGraphicFramePr>
        <p:xfrm>
          <a:off x="7109399" y="3359430"/>
          <a:ext cx="2074572" cy="184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9" imgW="6915240" imgH="6163200" progId="Grapher.Document">
                  <p:embed/>
                </p:oleObj>
              </mc:Choice>
              <mc:Fallback>
                <p:oleObj name="Plot" r:id="rId19" imgW="6915240" imgH="61632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109399" y="3359430"/>
                        <a:ext cx="2074572" cy="1848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CE8E15D8-EBAF-470D-8D2C-61EBD7135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012462"/>
              </p:ext>
            </p:extLst>
          </p:nvPr>
        </p:nvGraphicFramePr>
        <p:xfrm>
          <a:off x="9406995" y="3361590"/>
          <a:ext cx="1928772" cy="184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21" imgW="6429240" imgH="6156000" progId="Grapher.Document">
                  <p:embed/>
                </p:oleObj>
              </mc:Choice>
              <mc:Fallback>
                <p:oleObj name="Plot" r:id="rId21" imgW="642924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406995" y="3361590"/>
                        <a:ext cx="1928772" cy="184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31B91C83-E8A9-4672-9800-C289BDB7F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567152"/>
              </p:ext>
            </p:extLst>
          </p:nvPr>
        </p:nvGraphicFramePr>
        <p:xfrm>
          <a:off x="3118121" y="5430159"/>
          <a:ext cx="6048000" cy="79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479215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130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102357.8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87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Объект 33">
            <a:extLst>
              <a:ext uri="{FF2B5EF4-FFF2-40B4-BE49-F238E27FC236}">
                <a16:creationId xmlns:a16="http://schemas.microsoft.com/office/drawing/2014/main" id="{DDC011FA-4608-4777-9651-A79CC32FAD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146129"/>
              </p:ext>
            </p:extLst>
          </p:nvPr>
        </p:nvGraphicFramePr>
        <p:xfrm>
          <a:off x="9406995" y="3359430"/>
          <a:ext cx="1928772" cy="184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429240" imgH="6156000" progId="Grapher.Document">
                  <p:embed/>
                </p:oleObj>
              </mc:Choice>
              <mc:Fallback>
                <p:oleObj name="Plot" r:id="rId3" imgW="642924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06995" y="3359430"/>
                        <a:ext cx="1928772" cy="184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ъект 31">
            <a:extLst>
              <a:ext uri="{FF2B5EF4-FFF2-40B4-BE49-F238E27FC236}">
                <a16:creationId xmlns:a16="http://schemas.microsoft.com/office/drawing/2014/main" id="{AD83E8B1-AA7F-437A-B63F-3487133D1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462461"/>
              </p:ext>
            </p:extLst>
          </p:nvPr>
        </p:nvGraphicFramePr>
        <p:xfrm>
          <a:off x="9406995" y="1288749"/>
          <a:ext cx="1928772" cy="1925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429240" imgH="6419880" progId="Grapher.Document">
                  <p:embed/>
                </p:oleObj>
              </mc:Choice>
              <mc:Fallback>
                <p:oleObj name="Plot" r:id="rId5" imgW="6429240" imgH="64198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06995" y="1288749"/>
                        <a:ext cx="1928772" cy="1925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>
            <a:extLst>
              <a:ext uri="{FF2B5EF4-FFF2-40B4-BE49-F238E27FC236}">
                <a16:creationId xmlns:a16="http://schemas.microsoft.com/office/drawing/2014/main" id="{61F85B6C-EC56-453A-BB84-0DE5CB47A3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526818"/>
              </p:ext>
            </p:extLst>
          </p:nvPr>
        </p:nvGraphicFramePr>
        <p:xfrm>
          <a:off x="7154435" y="3361590"/>
          <a:ext cx="2029536" cy="184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65120" imgH="6156000" progId="Grapher.Document">
                  <p:embed/>
                </p:oleObj>
              </mc:Choice>
              <mc:Fallback>
                <p:oleObj name="Plot" r:id="rId7" imgW="676512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4435" y="3361590"/>
                        <a:ext cx="2029536" cy="184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D0B71DFD-878D-481A-8711-6DFD6C5EEB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611645"/>
              </p:ext>
            </p:extLst>
          </p:nvPr>
        </p:nvGraphicFramePr>
        <p:xfrm>
          <a:off x="7177051" y="1297038"/>
          <a:ext cx="2029536" cy="1928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9" imgW="6765120" imgH="6427080" progId="Grapher.Document">
                  <p:embed/>
                </p:oleObj>
              </mc:Choice>
              <mc:Fallback>
                <p:oleObj name="Plot" r:id="rId9" imgW="676512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77051" y="1297038"/>
                        <a:ext cx="2029536" cy="1928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8339ED0D-A256-46C0-9CE8-A8FA8520F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792065"/>
              </p:ext>
            </p:extLst>
          </p:nvPr>
        </p:nvGraphicFramePr>
        <p:xfrm>
          <a:off x="4649748" y="3282426"/>
          <a:ext cx="2215944" cy="1925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1" imgW="7386480" imgH="6419880" progId="Grapher.Document">
                  <p:embed/>
                </p:oleObj>
              </mc:Choice>
              <mc:Fallback>
                <p:oleObj name="Plot" r:id="rId11" imgW="7386480" imgH="64198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49748" y="3282426"/>
                        <a:ext cx="2215944" cy="1925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865C9A25-D3FA-4CDE-8AF1-EDD82A4224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468510"/>
              </p:ext>
            </p:extLst>
          </p:nvPr>
        </p:nvGraphicFramePr>
        <p:xfrm>
          <a:off x="4702779" y="1207425"/>
          <a:ext cx="2215944" cy="200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3" imgW="7386480" imgH="6690960" progId="Grapher.Document">
                  <p:embed/>
                </p:oleObj>
              </mc:Choice>
              <mc:Fallback>
                <p:oleObj name="Plot" r:id="rId13" imgW="7386480" imgH="669096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02779" y="1207425"/>
                        <a:ext cx="2215944" cy="200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1FF4DED2-A529-41E4-AD0F-D4629F96A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391228"/>
              </p:ext>
            </p:extLst>
          </p:nvPr>
        </p:nvGraphicFramePr>
        <p:xfrm>
          <a:off x="2626879" y="3359430"/>
          <a:ext cx="1973808" cy="184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5" imgW="6579360" imgH="6163200" progId="Grapher.Document">
                  <p:embed/>
                </p:oleObj>
              </mc:Choice>
              <mc:Fallback>
                <p:oleObj name="Plot" r:id="rId15" imgW="6579360" imgH="61632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26879" y="3359430"/>
                        <a:ext cx="1973808" cy="1848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C8EEFE-90B3-47D3-8FD3-D467ECEF4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651894"/>
              </p:ext>
            </p:extLst>
          </p:nvPr>
        </p:nvGraphicFramePr>
        <p:xfrm>
          <a:off x="2594913" y="1293340"/>
          <a:ext cx="1973808" cy="19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7" imgW="6579360" imgH="6413040" progId="Grapher.Document">
                  <p:embed/>
                </p:oleObj>
              </mc:Choice>
              <mc:Fallback>
                <p:oleObj name="Plot" r:id="rId17" imgW="6579360" imgH="6413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94913" y="1293340"/>
                        <a:ext cx="1973808" cy="19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1FCB8EAA-C913-4F7E-97F8-7B41AD4A2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956318"/>
              </p:ext>
            </p:extLst>
          </p:nvPr>
        </p:nvGraphicFramePr>
        <p:xfrm>
          <a:off x="434773" y="3359430"/>
          <a:ext cx="1969488" cy="184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19" imgW="6564960" imgH="6163200" progId="Grapher.Document">
                  <p:embed/>
                </p:oleObj>
              </mc:Choice>
              <mc:Fallback>
                <p:oleObj name="Plot" r:id="rId19" imgW="6564960" imgH="61632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773" y="3359430"/>
                        <a:ext cx="1969488" cy="1848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3C6F6C2-645E-4170-8D74-6A986CCE1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32133"/>
              </p:ext>
            </p:extLst>
          </p:nvPr>
        </p:nvGraphicFramePr>
        <p:xfrm>
          <a:off x="445427" y="1298118"/>
          <a:ext cx="1969488" cy="193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21" imgW="6564960" imgH="6434280" progId="Grapher.Document">
                  <p:embed/>
                </p:oleObj>
              </mc:Choice>
              <mc:Fallback>
                <p:oleObj name="Plot" r:id="rId21" imgW="6564960" imgH="64342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45427" y="1298118"/>
                        <a:ext cx="1969488" cy="193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BBED2-BC91-4C01-90E4-989C51EF5359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</a:t>
            </a:r>
            <a:r>
              <a:rPr lang="en-US" sz="2600" dirty="0" err="1">
                <a:solidFill>
                  <a:srgbClr val="14498C"/>
                </a:solidFill>
                <a:latin typeface="Calibri" panose="020F0502020204030204" pitchFamily="34" charset="0"/>
              </a:rPr>
              <a:t>Y</a:t>
            </a:r>
            <a:r>
              <a:rPr lang="en-US" sz="2600" baseline="30000" dirty="0" err="1">
                <a:solidFill>
                  <a:srgbClr val="14498C"/>
                </a:solidFill>
                <a:latin typeface="Calibri" panose="020F0502020204030204" pitchFamily="34" charset="0"/>
              </a:rPr>
              <a:t>+</a:t>
            </a:r>
            <a:r>
              <a:rPr lang="en-US" sz="2600" baseline="-25000" dirty="0" err="1">
                <a:solidFill>
                  <a:srgbClr val="14498C"/>
                </a:solidFill>
                <a:latin typeface="Calibri" panose="020F0502020204030204" pitchFamily="34" charset="0"/>
              </a:rPr>
              <a:t>lim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и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en-US" sz="2600" dirty="0" err="1">
                <a:solidFill>
                  <a:srgbClr val="14498C"/>
                </a:solidFill>
                <a:latin typeface="Calibri" panose="020F0502020204030204" pitchFamily="34" charset="0"/>
              </a:rPr>
              <a:t>T</a:t>
            </a:r>
            <a:r>
              <a:rPr lang="en-US" sz="2600" baseline="30000" dirty="0" err="1">
                <a:solidFill>
                  <a:srgbClr val="14498C"/>
                </a:solidFill>
                <a:latin typeface="Calibri" panose="020F0502020204030204" pitchFamily="34" charset="0"/>
              </a:rPr>
              <a:t>+</a:t>
            </a:r>
            <a:r>
              <a:rPr lang="en-US" sz="2600" baseline="-25000" dirty="0" err="1">
                <a:solidFill>
                  <a:srgbClr val="14498C"/>
                </a:solidFill>
                <a:latin typeface="Calibri" panose="020F0502020204030204" pitchFamily="34" charset="0"/>
              </a:rPr>
              <a:t>lim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на течение около цилиндра для модели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k-ε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31B91C83-E8A9-4672-9800-C289BDB7F5CC}"/>
              </a:ext>
            </a:extLst>
          </p:cNvPr>
          <p:cNvGraphicFramePr>
            <a:graphicFrameLocks noGrp="1"/>
          </p:cNvGraphicFramePr>
          <p:nvPr/>
        </p:nvGraphicFramePr>
        <p:xfrm>
          <a:off x="3118121" y="5430159"/>
          <a:ext cx="6048000" cy="79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479215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130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102357.8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622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  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545B805-C531-40E5-A100-95A86C2A3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54276"/>
              </p:ext>
            </p:extLst>
          </p:nvPr>
        </p:nvGraphicFramePr>
        <p:xfrm>
          <a:off x="380403" y="880235"/>
          <a:ext cx="9310445" cy="410183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039569">
                  <a:extLst>
                    <a:ext uri="{9D8B030D-6E8A-4147-A177-3AD203B41FA5}">
                      <a16:colId xmlns:a16="http://schemas.microsoft.com/office/drawing/2014/main" val="1433608991"/>
                    </a:ext>
                  </a:extLst>
                </a:gridCol>
                <a:gridCol w="749054">
                  <a:extLst>
                    <a:ext uri="{9D8B030D-6E8A-4147-A177-3AD203B41FA5}">
                      <a16:colId xmlns:a16="http://schemas.microsoft.com/office/drawing/2014/main" val="3846450929"/>
                    </a:ext>
                  </a:extLst>
                </a:gridCol>
                <a:gridCol w="894312">
                  <a:extLst>
                    <a:ext uri="{9D8B030D-6E8A-4147-A177-3AD203B41FA5}">
                      <a16:colId xmlns:a16="http://schemas.microsoft.com/office/drawing/2014/main" val="2826055757"/>
                    </a:ext>
                  </a:extLst>
                </a:gridCol>
                <a:gridCol w="894312">
                  <a:extLst>
                    <a:ext uri="{9D8B030D-6E8A-4147-A177-3AD203B41FA5}">
                      <a16:colId xmlns:a16="http://schemas.microsoft.com/office/drawing/2014/main" val="2817724456"/>
                    </a:ext>
                  </a:extLst>
                </a:gridCol>
                <a:gridCol w="707568">
                  <a:extLst>
                    <a:ext uri="{9D8B030D-6E8A-4147-A177-3AD203B41FA5}">
                      <a16:colId xmlns:a16="http://schemas.microsoft.com/office/drawing/2014/main" val="1419256733"/>
                    </a:ext>
                  </a:extLst>
                </a:gridCol>
                <a:gridCol w="1212805">
                  <a:extLst>
                    <a:ext uri="{9D8B030D-6E8A-4147-A177-3AD203B41FA5}">
                      <a16:colId xmlns:a16="http://schemas.microsoft.com/office/drawing/2014/main" val="1929322451"/>
                    </a:ext>
                  </a:extLst>
                </a:gridCol>
                <a:gridCol w="639318">
                  <a:extLst>
                    <a:ext uri="{9D8B030D-6E8A-4147-A177-3AD203B41FA5}">
                      <a16:colId xmlns:a16="http://schemas.microsoft.com/office/drawing/2014/main" val="842093895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3624124208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514256726"/>
                    </a:ext>
                  </a:extLst>
                </a:gridCol>
                <a:gridCol w="913836">
                  <a:extLst>
                    <a:ext uri="{9D8B030D-6E8A-4147-A177-3AD203B41FA5}">
                      <a16:colId xmlns:a16="http://schemas.microsoft.com/office/drawing/2014/main" val="3060749905"/>
                    </a:ext>
                  </a:extLst>
                </a:gridCol>
                <a:gridCol w="762565">
                  <a:extLst>
                    <a:ext uri="{9D8B030D-6E8A-4147-A177-3AD203B41FA5}">
                      <a16:colId xmlns:a16="http://schemas.microsoft.com/office/drawing/2014/main" val="3348854835"/>
                    </a:ext>
                  </a:extLst>
                </a:gridCol>
              </a:tblGrid>
              <a:tr h="286158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711517"/>
                  </a:ext>
                </a:extLst>
              </a:tr>
              <a:tr h="381781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, м/с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K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0400575"/>
                  </a:ext>
                </a:extLst>
              </a:tr>
              <a:tr h="286158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479215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130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102357.8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79.2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5479586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11536.7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554.6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850665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33634.6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792.3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280039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253.5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269076.4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1584.7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7461200"/>
                  </a:ext>
                </a:extLst>
              </a:tr>
              <a:tr h="286158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261857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283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97478.6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309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272770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2397.3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303.1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2970799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6989.2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8669927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55913.6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865.9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8459004"/>
                  </a:ext>
                </a:extLst>
              </a:tr>
              <a:tr h="286158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96957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286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117992.</a:t>
                      </a: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2657182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112.2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2242286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211.6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319411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1693.1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320.6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8501238"/>
                  </a:ext>
                </a:extLst>
              </a:tr>
            </a:tbl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A5D7B-C220-4BEA-B830-145C8ADA95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25474"/>
              </p:ext>
            </p:extLst>
          </p:nvPr>
        </p:nvGraphicFramePr>
        <p:xfrm>
          <a:off x="10103224" y="1427411"/>
          <a:ext cx="1016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5920" imgH="304560" progId="Equation.DSMT4">
                  <p:embed/>
                </p:oleObj>
              </mc:Choice>
              <mc:Fallback>
                <p:oleObj name="Equation" r:id="rId3" imgW="10159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03224" y="1427411"/>
                        <a:ext cx="1016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974EEBC-0FD1-4CB1-9075-66F7DBCF90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305784"/>
              </p:ext>
            </p:extLst>
          </p:nvPr>
        </p:nvGraphicFramePr>
        <p:xfrm>
          <a:off x="10074463" y="1874758"/>
          <a:ext cx="698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98400" imgH="482400" progId="Equation.DSMT4">
                  <p:embed/>
                </p:oleObj>
              </mc:Choice>
              <mc:Fallback>
                <p:oleObj name="Equation" r:id="rId5" imgW="6984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74463" y="1874758"/>
                        <a:ext cx="6985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52CDF57-9A2B-42ED-903D-81480E6864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511292"/>
              </p:ext>
            </p:extLst>
          </p:nvPr>
        </p:nvGraphicFramePr>
        <p:xfrm>
          <a:off x="10091272" y="2499905"/>
          <a:ext cx="736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36560" imgH="533160" progId="Equation.DSMT4">
                  <p:embed/>
                </p:oleObj>
              </mc:Choice>
              <mc:Fallback>
                <p:oleObj name="Equation" r:id="rId7" imgW="73656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91272" y="2499905"/>
                        <a:ext cx="7366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9354723-42C7-4A99-9E0E-DA34A17650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570318"/>
              </p:ext>
            </p:extLst>
          </p:nvPr>
        </p:nvGraphicFramePr>
        <p:xfrm>
          <a:off x="10094425" y="943011"/>
          <a:ext cx="711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11000" imgH="266400" progId="Equation.DSMT4">
                  <p:embed/>
                </p:oleObj>
              </mc:Choice>
              <mc:Fallback>
                <p:oleObj name="Equation" r:id="rId9" imgW="7110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94425" y="943011"/>
                        <a:ext cx="7112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58E08E0-AF88-4733-9C49-3390D9A353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79696"/>
              </p:ext>
            </p:extLst>
          </p:nvPr>
        </p:nvGraphicFramePr>
        <p:xfrm>
          <a:off x="11036897" y="943011"/>
          <a:ext cx="7747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190440" progId="Equation.DSMT4">
                  <p:embed/>
                </p:oleObj>
              </mc:Choice>
              <mc:Fallback>
                <p:oleObj name="Equation" r:id="rId11" imgW="774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36897" y="943011"/>
                        <a:ext cx="7747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4598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D37BDD7-0F65-4CFC-A5C5-0A56F18B6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718832"/>
              </p:ext>
            </p:extLst>
          </p:nvPr>
        </p:nvGraphicFramePr>
        <p:xfrm>
          <a:off x="8013746" y="895039"/>
          <a:ext cx="3929112" cy="412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7497000" progId="Grapher.Document">
                  <p:embed/>
                </p:oleObj>
              </mc:Choice>
              <mc:Fallback>
                <p:oleObj name="Plot" r:id="rId3" imgW="714384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3746" y="895039"/>
                        <a:ext cx="3929112" cy="412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8A6FFCC-14EA-478F-BF25-3066CB3A3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540316"/>
              </p:ext>
            </p:extLst>
          </p:nvPr>
        </p:nvGraphicFramePr>
        <p:xfrm>
          <a:off x="4060402" y="1633482"/>
          <a:ext cx="361864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6156000" progId="Grapher.Document">
                  <p:embed/>
                </p:oleObj>
              </mc:Choice>
              <mc:Fallback>
                <p:oleObj name="Plot" r:id="rId5" imgW="65793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0402" y="1633482"/>
                        <a:ext cx="361864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B7C00-B0A2-4388-A3E1-871AA05AC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784707"/>
              </p:ext>
            </p:extLst>
          </p:nvPr>
        </p:nvGraphicFramePr>
        <p:xfrm>
          <a:off x="112930" y="1630357"/>
          <a:ext cx="361072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6156000" progId="Grapher.Document">
                  <p:embed/>
                </p:oleObj>
              </mc:Choice>
              <mc:Fallback>
                <p:oleObj name="Plot" r:id="rId7" imgW="65649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930" y="1630357"/>
                        <a:ext cx="361072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BBCE0-4273-4F13-A546-127DDF5F0CA1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теплообмен,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SA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модель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 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F03DCC36-9AE1-4AC6-A6CF-57B98CD4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23161"/>
              </p:ext>
            </p:extLst>
          </p:nvPr>
        </p:nvGraphicFramePr>
        <p:xfrm>
          <a:off x="2577635" y="5016157"/>
          <a:ext cx="7536787" cy="150594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1530">
                  <a:extLst>
                    <a:ext uri="{9D8B030D-6E8A-4147-A177-3AD203B41FA5}">
                      <a16:colId xmlns:a16="http://schemas.microsoft.com/office/drawing/2014/main" val="1657246469"/>
                    </a:ext>
                  </a:extLst>
                </a:gridCol>
                <a:gridCol w="606358">
                  <a:extLst>
                    <a:ext uri="{9D8B030D-6E8A-4147-A177-3AD203B41FA5}">
                      <a16:colId xmlns:a16="http://schemas.microsoft.com/office/drawing/2014/main" val="116495705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103220546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3087699729"/>
                    </a:ext>
                  </a:extLst>
                </a:gridCol>
                <a:gridCol w="572775">
                  <a:extLst>
                    <a:ext uri="{9D8B030D-6E8A-4147-A177-3AD203B41FA5}">
                      <a16:colId xmlns:a16="http://schemas.microsoft.com/office/drawing/2014/main" val="3541834897"/>
                    </a:ext>
                  </a:extLst>
                </a:gridCol>
                <a:gridCol w="981764">
                  <a:extLst>
                    <a:ext uri="{9D8B030D-6E8A-4147-A177-3AD203B41FA5}">
                      <a16:colId xmlns:a16="http://schemas.microsoft.com/office/drawing/2014/main" val="3896871312"/>
                    </a:ext>
                  </a:extLst>
                </a:gridCol>
                <a:gridCol w="517527">
                  <a:extLst>
                    <a:ext uri="{9D8B030D-6E8A-4147-A177-3AD203B41FA5}">
                      <a16:colId xmlns:a16="http://schemas.microsoft.com/office/drawing/2014/main" val="1379436840"/>
                    </a:ext>
                  </a:extLst>
                </a:gridCol>
                <a:gridCol w="609580">
                  <a:extLst>
                    <a:ext uri="{9D8B030D-6E8A-4147-A177-3AD203B41FA5}">
                      <a16:colId xmlns:a16="http://schemas.microsoft.com/office/drawing/2014/main" val="1695756314"/>
                    </a:ext>
                  </a:extLst>
                </a:gridCol>
                <a:gridCol w="602324">
                  <a:extLst>
                    <a:ext uri="{9D8B030D-6E8A-4147-A177-3AD203B41FA5}">
                      <a16:colId xmlns:a16="http://schemas.microsoft.com/office/drawing/2014/main" val="251300749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772528011"/>
                    </a:ext>
                  </a:extLst>
                </a:gridCol>
                <a:gridCol w="617295">
                  <a:extLst>
                    <a:ext uri="{9D8B030D-6E8A-4147-A177-3AD203B41FA5}">
                      <a16:colId xmlns:a16="http://schemas.microsoft.com/office/drawing/2014/main" val="83220056"/>
                    </a:ext>
                  </a:extLst>
                </a:gridCol>
              </a:tblGrid>
              <a:tr h="217573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03907"/>
                  </a:ext>
                </a:extLst>
              </a:tr>
              <a:tr h="29027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м/с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869453"/>
                  </a:ext>
                </a:extLst>
              </a:tr>
              <a:tr h="217573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479215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130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102357.8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79.2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404739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11536.7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554.6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288753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33634.6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792.3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861620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253.5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269076.4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1584.7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597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A03B4F6-E565-4F8E-B477-A1790EC75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482674"/>
              </p:ext>
            </p:extLst>
          </p:nvPr>
        </p:nvGraphicFramePr>
        <p:xfrm>
          <a:off x="7994548" y="864326"/>
          <a:ext cx="3929112" cy="412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7497000" progId="Grapher.Document">
                  <p:embed/>
                </p:oleObj>
              </mc:Choice>
              <mc:Fallback>
                <p:oleObj name="Plot" r:id="rId3" imgW="714384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94548" y="864326"/>
                        <a:ext cx="3929112" cy="412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260204D-3AAE-4A2E-9EE6-2E9FF85FF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74309"/>
              </p:ext>
            </p:extLst>
          </p:nvPr>
        </p:nvGraphicFramePr>
        <p:xfrm>
          <a:off x="4055418" y="1645416"/>
          <a:ext cx="361864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6156000" progId="Grapher.Document">
                  <p:embed/>
                </p:oleObj>
              </mc:Choice>
              <mc:Fallback>
                <p:oleObj name="Plot" r:id="rId5" imgW="65793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5418" y="1645416"/>
                        <a:ext cx="361864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A95C8224-3B92-42EE-B3CB-4A2ACD5D2A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910985"/>
              </p:ext>
            </p:extLst>
          </p:nvPr>
        </p:nvGraphicFramePr>
        <p:xfrm>
          <a:off x="109994" y="1601876"/>
          <a:ext cx="361072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6156000" progId="Grapher.Document">
                  <p:embed/>
                </p:oleObj>
              </mc:Choice>
              <mc:Fallback>
                <p:oleObj name="Plot" r:id="rId7" imgW="65649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994" y="1601876"/>
                        <a:ext cx="361072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BBCE0-4273-4F13-A546-127DDF5F0CA1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теплообмен,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SA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модель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 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5F85F30-4A0D-41AB-AFCE-9562216A5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3242"/>
              </p:ext>
            </p:extLst>
          </p:nvPr>
        </p:nvGraphicFramePr>
        <p:xfrm>
          <a:off x="2577635" y="5016157"/>
          <a:ext cx="7536787" cy="150594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1530">
                  <a:extLst>
                    <a:ext uri="{9D8B030D-6E8A-4147-A177-3AD203B41FA5}">
                      <a16:colId xmlns:a16="http://schemas.microsoft.com/office/drawing/2014/main" val="1657246469"/>
                    </a:ext>
                  </a:extLst>
                </a:gridCol>
                <a:gridCol w="606358">
                  <a:extLst>
                    <a:ext uri="{9D8B030D-6E8A-4147-A177-3AD203B41FA5}">
                      <a16:colId xmlns:a16="http://schemas.microsoft.com/office/drawing/2014/main" val="116495705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103220546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3087699729"/>
                    </a:ext>
                  </a:extLst>
                </a:gridCol>
                <a:gridCol w="572775">
                  <a:extLst>
                    <a:ext uri="{9D8B030D-6E8A-4147-A177-3AD203B41FA5}">
                      <a16:colId xmlns:a16="http://schemas.microsoft.com/office/drawing/2014/main" val="3541834897"/>
                    </a:ext>
                  </a:extLst>
                </a:gridCol>
                <a:gridCol w="981764">
                  <a:extLst>
                    <a:ext uri="{9D8B030D-6E8A-4147-A177-3AD203B41FA5}">
                      <a16:colId xmlns:a16="http://schemas.microsoft.com/office/drawing/2014/main" val="3896871312"/>
                    </a:ext>
                  </a:extLst>
                </a:gridCol>
                <a:gridCol w="517527">
                  <a:extLst>
                    <a:ext uri="{9D8B030D-6E8A-4147-A177-3AD203B41FA5}">
                      <a16:colId xmlns:a16="http://schemas.microsoft.com/office/drawing/2014/main" val="1379436840"/>
                    </a:ext>
                  </a:extLst>
                </a:gridCol>
                <a:gridCol w="609580">
                  <a:extLst>
                    <a:ext uri="{9D8B030D-6E8A-4147-A177-3AD203B41FA5}">
                      <a16:colId xmlns:a16="http://schemas.microsoft.com/office/drawing/2014/main" val="1695756314"/>
                    </a:ext>
                  </a:extLst>
                </a:gridCol>
                <a:gridCol w="602324">
                  <a:extLst>
                    <a:ext uri="{9D8B030D-6E8A-4147-A177-3AD203B41FA5}">
                      <a16:colId xmlns:a16="http://schemas.microsoft.com/office/drawing/2014/main" val="251300749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772528011"/>
                    </a:ext>
                  </a:extLst>
                </a:gridCol>
                <a:gridCol w="617295">
                  <a:extLst>
                    <a:ext uri="{9D8B030D-6E8A-4147-A177-3AD203B41FA5}">
                      <a16:colId xmlns:a16="http://schemas.microsoft.com/office/drawing/2014/main" val="83220056"/>
                    </a:ext>
                  </a:extLst>
                </a:gridCol>
              </a:tblGrid>
              <a:tr h="217573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03907"/>
                  </a:ext>
                </a:extLst>
              </a:tr>
              <a:tr h="29027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м/с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869453"/>
                  </a:ext>
                </a:extLst>
              </a:tr>
              <a:tr h="217573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261857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283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97478.6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309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404739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2397.3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303.1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288753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6989.2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861620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55913.6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865.9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36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821C2D5-006D-4219-9A64-25FF289D0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655467"/>
              </p:ext>
            </p:extLst>
          </p:nvPr>
        </p:nvGraphicFramePr>
        <p:xfrm>
          <a:off x="8090673" y="878567"/>
          <a:ext cx="3842586" cy="412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986520" imgH="7497000" progId="Grapher.Document">
                  <p:embed/>
                </p:oleObj>
              </mc:Choice>
              <mc:Fallback>
                <p:oleObj name="Plot" r:id="rId3" imgW="698652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0673" y="878567"/>
                        <a:ext cx="3842586" cy="412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6BB03333-D37E-451B-A70C-9562F13AE3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141399"/>
              </p:ext>
            </p:extLst>
          </p:nvPr>
        </p:nvGraphicFramePr>
        <p:xfrm>
          <a:off x="3968892" y="1645416"/>
          <a:ext cx="3705174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6156000" progId="Grapher.Document">
                  <p:embed/>
                </p:oleObj>
              </mc:Choice>
              <mc:Fallback>
                <p:oleObj name="Plot" r:id="rId5" imgW="673668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8892" y="1645416"/>
                        <a:ext cx="3705174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662615BC-0339-46A2-B49F-38064311A0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107161"/>
              </p:ext>
            </p:extLst>
          </p:nvPr>
        </p:nvGraphicFramePr>
        <p:xfrm>
          <a:off x="28268" y="1601876"/>
          <a:ext cx="3697254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22280" imgH="6156000" progId="Grapher.Document">
                  <p:embed/>
                </p:oleObj>
              </mc:Choice>
              <mc:Fallback>
                <p:oleObj name="Plot" r:id="rId7" imgW="672228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268" y="1601876"/>
                        <a:ext cx="3697254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BBCE0-4273-4F13-A546-127DDF5F0CA1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теплообмен,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SA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модель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 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212DD5D3-C5D6-45D3-A3C1-C63949C20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06993"/>
              </p:ext>
            </p:extLst>
          </p:nvPr>
        </p:nvGraphicFramePr>
        <p:xfrm>
          <a:off x="2577635" y="5016157"/>
          <a:ext cx="7536787" cy="150594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1530">
                  <a:extLst>
                    <a:ext uri="{9D8B030D-6E8A-4147-A177-3AD203B41FA5}">
                      <a16:colId xmlns:a16="http://schemas.microsoft.com/office/drawing/2014/main" val="1657246469"/>
                    </a:ext>
                  </a:extLst>
                </a:gridCol>
                <a:gridCol w="606358">
                  <a:extLst>
                    <a:ext uri="{9D8B030D-6E8A-4147-A177-3AD203B41FA5}">
                      <a16:colId xmlns:a16="http://schemas.microsoft.com/office/drawing/2014/main" val="116495705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103220546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3087699729"/>
                    </a:ext>
                  </a:extLst>
                </a:gridCol>
                <a:gridCol w="572775">
                  <a:extLst>
                    <a:ext uri="{9D8B030D-6E8A-4147-A177-3AD203B41FA5}">
                      <a16:colId xmlns:a16="http://schemas.microsoft.com/office/drawing/2014/main" val="3541834897"/>
                    </a:ext>
                  </a:extLst>
                </a:gridCol>
                <a:gridCol w="981764">
                  <a:extLst>
                    <a:ext uri="{9D8B030D-6E8A-4147-A177-3AD203B41FA5}">
                      <a16:colId xmlns:a16="http://schemas.microsoft.com/office/drawing/2014/main" val="3896871312"/>
                    </a:ext>
                  </a:extLst>
                </a:gridCol>
                <a:gridCol w="517527">
                  <a:extLst>
                    <a:ext uri="{9D8B030D-6E8A-4147-A177-3AD203B41FA5}">
                      <a16:colId xmlns:a16="http://schemas.microsoft.com/office/drawing/2014/main" val="1379436840"/>
                    </a:ext>
                  </a:extLst>
                </a:gridCol>
                <a:gridCol w="609580">
                  <a:extLst>
                    <a:ext uri="{9D8B030D-6E8A-4147-A177-3AD203B41FA5}">
                      <a16:colId xmlns:a16="http://schemas.microsoft.com/office/drawing/2014/main" val="1695756314"/>
                    </a:ext>
                  </a:extLst>
                </a:gridCol>
                <a:gridCol w="602324">
                  <a:extLst>
                    <a:ext uri="{9D8B030D-6E8A-4147-A177-3AD203B41FA5}">
                      <a16:colId xmlns:a16="http://schemas.microsoft.com/office/drawing/2014/main" val="251300749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772528011"/>
                    </a:ext>
                  </a:extLst>
                </a:gridCol>
                <a:gridCol w="617295">
                  <a:extLst>
                    <a:ext uri="{9D8B030D-6E8A-4147-A177-3AD203B41FA5}">
                      <a16:colId xmlns:a16="http://schemas.microsoft.com/office/drawing/2014/main" val="83220056"/>
                    </a:ext>
                  </a:extLst>
                </a:gridCol>
              </a:tblGrid>
              <a:tr h="217573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03907"/>
                  </a:ext>
                </a:extLst>
              </a:tr>
              <a:tr h="29027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м/с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869453"/>
                  </a:ext>
                </a:extLst>
              </a:tr>
              <a:tr h="217573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96957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286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117992.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404739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112.2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288753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211.6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861620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1693.1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320.6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596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77060B8-E176-4B8B-8FE2-A6DD6D0AC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932469"/>
              </p:ext>
            </p:extLst>
          </p:nvPr>
        </p:nvGraphicFramePr>
        <p:xfrm>
          <a:off x="9235881" y="4225121"/>
          <a:ext cx="2215944" cy="224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386480" imgH="7497000" progId="Grapher.Document">
                  <p:embed/>
                </p:oleObj>
              </mc:Choice>
              <mc:Fallback>
                <p:oleObj name="Plot" r:id="rId3" imgW="738648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5881" y="4225121"/>
                        <a:ext cx="2215944" cy="224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3DFE10C-0C6D-44D7-A8C9-CEF20FF2A0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066042"/>
              </p:ext>
            </p:extLst>
          </p:nvPr>
        </p:nvGraphicFramePr>
        <p:xfrm>
          <a:off x="8013746" y="887921"/>
          <a:ext cx="3929112" cy="412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7143840" imgH="7497000" progId="Grapher.Document">
                  <p:embed/>
                </p:oleObj>
              </mc:Choice>
              <mc:Fallback>
                <p:oleObj name="Plot" r:id="rId5" imgW="714384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3746" y="887921"/>
                        <a:ext cx="3929112" cy="412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0512301-F017-4D6C-BB19-9188E4ED8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174998"/>
              </p:ext>
            </p:extLst>
          </p:nvPr>
        </p:nvGraphicFramePr>
        <p:xfrm>
          <a:off x="4060402" y="1630357"/>
          <a:ext cx="361864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79360" imgH="6156000" progId="Grapher.Document">
                  <p:embed/>
                </p:oleObj>
              </mc:Choice>
              <mc:Fallback>
                <p:oleObj name="Plot" r:id="rId7" imgW="65793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0402" y="1630357"/>
                        <a:ext cx="361864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D11D8756-66B9-479F-9D96-54025678E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868043"/>
              </p:ext>
            </p:extLst>
          </p:nvPr>
        </p:nvGraphicFramePr>
        <p:xfrm>
          <a:off x="109994" y="1630357"/>
          <a:ext cx="361072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9" imgW="6564960" imgH="6156000" progId="Grapher.Document">
                  <p:embed/>
                </p:oleObj>
              </mc:Choice>
              <mc:Fallback>
                <p:oleObj name="Plot" r:id="rId9" imgW="65649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994" y="1630357"/>
                        <a:ext cx="361072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BBCE0-4273-4F13-A546-127DDF5F0CA1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теплообмен,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k-ε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модель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 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F03DCC36-9AE1-4AC6-A6CF-57B98CD4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095638"/>
              </p:ext>
            </p:extLst>
          </p:nvPr>
        </p:nvGraphicFramePr>
        <p:xfrm>
          <a:off x="1618411" y="5021043"/>
          <a:ext cx="7536787" cy="150594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1530">
                  <a:extLst>
                    <a:ext uri="{9D8B030D-6E8A-4147-A177-3AD203B41FA5}">
                      <a16:colId xmlns:a16="http://schemas.microsoft.com/office/drawing/2014/main" val="1657246469"/>
                    </a:ext>
                  </a:extLst>
                </a:gridCol>
                <a:gridCol w="606358">
                  <a:extLst>
                    <a:ext uri="{9D8B030D-6E8A-4147-A177-3AD203B41FA5}">
                      <a16:colId xmlns:a16="http://schemas.microsoft.com/office/drawing/2014/main" val="116495705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103220546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3087699729"/>
                    </a:ext>
                  </a:extLst>
                </a:gridCol>
                <a:gridCol w="572775">
                  <a:extLst>
                    <a:ext uri="{9D8B030D-6E8A-4147-A177-3AD203B41FA5}">
                      <a16:colId xmlns:a16="http://schemas.microsoft.com/office/drawing/2014/main" val="3541834897"/>
                    </a:ext>
                  </a:extLst>
                </a:gridCol>
                <a:gridCol w="981764">
                  <a:extLst>
                    <a:ext uri="{9D8B030D-6E8A-4147-A177-3AD203B41FA5}">
                      <a16:colId xmlns:a16="http://schemas.microsoft.com/office/drawing/2014/main" val="3896871312"/>
                    </a:ext>
                  </a:extLst>
                </a:gridCol>
                <a:gridCol w="517527">
                  <a:extLst>
                    <a:ext uri="{9D8B030D-6E8A-4147-A177-3AD203B41FA5}">
                      <a16:colId xmlns:a16="http://schemas.microsoft.com/office/drawing/2014/main" val="1379436840"/>
                    </a:ext>
                  </a:extLst>
                </a:gridCol>
                <a:gridCol w="609580">
                  <a:extLst>
                    <a:ext uri="{9D8B030D-6E8A-4147-A177-3AD203B41FA5}">
                      <a16:colId xmlns:a16="http://schemas.microsoft.com/office/drawing/2014/main" val="1695756314"/>
                    </a:ext>
                  </a:extLst>
                </a:gridCol>
                <a:gridCol w="602324">
                  <a:extLst>
                    <a:ext uri="{9D8B030D-6E8A-4147-A177-3AD203B41FA5}">
                      <a16:colId xmlns:a16="http://schemas.microsoft.com/office/drawing/2014/main" val="251300749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772528011"/>
                    </a:ext>
                  </a:extLst>
                </a:gridCol>
                <a:gridCol w="617295">
                  <a:extLst>
                    <a:ext uri="{9D8B030D-6E8A-4147-A177-3AD203B41FA5}">
                      <a16:colId xmlns:a16="http://schemas.microsoft.com/office/drawing/2014/main" val="83220056"/>
                    </a:ext>
                  </a:extLst>
                </a:gridCol>
              </a:tblGrid>
              <a:tr h="217573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03907"/>
                  </a:ext>
                </a:extLst>
              </a:tr>
              <a:tr h="29027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м/с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869453"/>
                  </a:ext>
                </a:extLst>
              </a:tr>
              <a:tr h="217573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479215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130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102357.8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79.2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404739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11536.7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554.6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288753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33634.6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792.3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861620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253.5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269076.4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1584.7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399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5EB614-0C2A-46B1-B4BE-B46F4D3ED0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073382"/>
              </p:ext>
            </p:extLst>
          </p:nvPr>
        </p:nvGraphicFramePr>
        <p:xfrm>
          <a:off x="7962662" y="864326"/>
          <a:ext cx="3980196" cy="412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236720" imgH="7497000" progId="Grapher.Document">
                  <p:embed/>
                </p:oleObj>
              </mc:Choice>
              <mc:Fallback>
                <p:oleObj name="Plot" r:id="rId3" imgW="723672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2662" y="864326"/>
                        <a:ext cx="3980196" cy="412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8D22B066-EA38-4AE7-B1E1-994AC9F3C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930439"/>
              </p:ext>
            </p:extLst>
          </p:nvPr>
        </p:nvGraphicFramePr>
        <p:xfrm>
          <a:off x="4045819" y="1645416"/>
          <a:ext cx="361864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6156000" progId="Grapher.Document">
                  <p:embed/>
                </p:oleObj>
              </mc:Choice>
              <mc:Fallback>
                <p:oleObj name="Plot" r:id="rId5" imgW="65793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5819" y="1645416"/>
                        <a:ext cx="361864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20111F4-DBF2-4940-8C72-294F2EAA1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553083"/>
              </p:ext>
            </p:extLst>
          </p:nvPr>
        </p:nvGraphicFramePr>
        <p:xfrm>
          <a:off x="109994" y="1601876"/>
          <a:ext cx="361072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6156000" progId="Grapher.Document">
                  <p:embed/>
                </p:oleObj>
              </mc:Choice>
              <mc:Fallback>
                <p:oleObj name="Plot" r:id="rId7" imgW="65649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994" y="1601876"/>
                        <a:ext cx="361072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BBCE0-4273-4F13-A546-127DDF5F0CA1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теплообмен,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k-ε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модель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 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5F85F30-4A0D-41AB-AFCE-9562216A5F89}"/>
              </a:ext>
            </a:extLst>
          </p:cNvPr>
          <p:cNvGraphicFramePr>
            <a:graphicFrameLocks noGrp="1"/>
          </p:cNvGraphicFramePr>
          <p:nvPr/>
        </p:nvGraphicFramePr>
        <p:xfrm>
          <a:off x="2577635" y="5016157"/>
          <a:ext cx="7536787" cy="150594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1530">
                  <a:extLst>
                    <a:ext uri="{9D8B030D-6E8A-4147-A177-3AD203B41FA5}">
                      <a16:colId xmlns:a16="http://schemas.microsoft.com/office/drawing/2014/main" val="1657246469"/>
                    </a:ext>
                  </a:extLst>
                </a:gridCol>
                <a:gridCol w="606358">
                  <a:extLst>
                    <a:ext uri="{9D8B030D-6E8A-4147-A177-3AD203B41FA5}">
                      <a16:colId xmlns:a16="http://schemas.microsoft.com/office/drawing/2014/main" val="116495705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103220546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3087699729"/>
                    </a:ext>
                  </a:extLst>
                </a:gridCol>
                <a:gridCol w="572775">
                  <a:extLst>
                    <a:ext uri="{9D8B030D-6E8A-4147-A177-3AD203B41FA5}">
                      <a16:colId xmlns:a16="http://schemas.microsoft.com/office/drawing/2014/main" val="3541834897"/>
                    </a:ext>
                  </a:extLst>
                </a:gridCol>
                <a:gridCol w="981764">
                  <a:extLst>
                    <a:ext uri="{9D8B030D-6E8A-4147-A177-3AD203B41FA5}">
                      <a16:colId xmlns:a16="http://schemas.microsoft.com/office/drawing/2014/main" val="3896871312"/>
                    </a:ext>
                  </a:extLst>
                </a:gridCol>
                <a:gridCol w="517527">
                  <a:extLst>
                    <a:ext uri="{9D8B030D-6E8A-4147-A177-3AD203B41FA5}">
                      <a16:colId xmlns:a16="http://schemas.microsoft.com/office/drawing/2014/main" val="1379436840"/>
                    </a:ext>
                  </a:extLst>
                </a:gridCol>
                <a:gridCol w="609580">
                  <a:extLst>
                    <a:ext uri="{9D8B030D-6E8A-4147-A177-3AD203B41FA5}">
                      <a16:colId xmlns:a16="http://schemas.microsoft.com/office/drawing/2014/main" val="1695756314"/>
                    </a:ext>
                  </a:extLst>
                </a:gridCol>
                <a:gridCol w="602324">
                  <a:extLst>
                    <a:ext uri="{9D8B030D-6E8A-4147-A177-3AD203B41FA5}">
                      <a16:colId xmlns:a16="http://schemas.microsoft.com/office/drawing/2014/main" val="251300749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772528011"/>
                    </a:ext>
                  </a:extLst>
                </a:gridCol>
                <a:gridCol w="617295">
                  <a:extLst>
                    <a:ext uri="{9D8B030D-6E8A-4147-A177-3AD203B41FA5}">
                      <a16:colId xmlns:a16="http://schemas.microsoft.com/office/drawing/2014/main" val="83220056"/>
                    </a:ext>
                  </a:extLst>
                </a:gridCol>
              </a:tblGrid>
              <a:tr h="217573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03907"/>
                  </a:ext>
                </a:extLst>
              </a:tr>
              <a:tr h="29027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м/с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869453"/>
                  </a:ext>
                </a:extLst>
              </a:tr>
              <a:tr h="217573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261857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283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97478.6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309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404739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2397.3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303.1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288753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6989.2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861620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55913.6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865.9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547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705DDAF-C87C-4B3E-9EB9-F58F30B0E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274012"/>
              </p:ext>
            </p:extLst>
          </p:nvPr>
        </p:nvGraphicFramePr>
        <p:xfrm>
          <a:off x="8013746" y="892807"/>
          <a:ext cx="3929112" cy="412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7497000" progId="Grapher.Document">
                  <p:embed/>
                </p:oleObj>
              </mc:Choice>
              <mc:Fallback>
                <p:oleObj name="Plot" r:id="rId3" imgW="714384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3746" y="892807"/>
                        <a:ext cx="3929112" cy="412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6727CF0-9F7A-41A2-85B7-E72D39531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807153"/>
              </p:ext>
            </p:extLst>
          </p:nvPr>
        </p:nvGraphicFramePr>
        <p:xfrm>
          <a:off x="3968892" y="1630357"/>
          <a:ext cx="3705174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6156000" progId="Grapher.Document">
                  <p:embed/>
                </p:oleObj>
              </mc:Choice>
              <mc:Fallback>
                <p:oleObj name="Plot" r:id="rId5" imgW="673668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8892" y="1630357"/>
                        <a:ext cx="3705174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3D7C5E5-060F-4222-BCAC-4898E280E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04270"/>
              </p:ext>
            </p:extLst>
          </p:nvPr>
        </p:nvGraphicFramePr>
        <p:xfrm>
          <a:off x="18669" y="1573395"/>
          <a:ext cx="3697254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22280" imgH="6156000" progId="Grapher.Document">
                  <p:embed/>
                </p:oleObj>
              </mc:Choice>
              <mc:Fallback>
                <p:oleObj name="Plot" r:id="rId7" imgW="672228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669" y="1573395"/>
                        <a:ext cx="3697254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29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BBCE0-4273-4F13-A546-127DDF5F0CA1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теплообмен,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k-ε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модель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 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212DD5D3-C5D6-45D3-A3C1-C63949C207F2}"/>
              </a:ext>
            </a:extLst>
          </p:cNvPr>
          <p:cNvGraphicFramePr>
            <a:graphicFrameLocks noGrp="1"/>
          </p:cNvGraphicFramePr>
          <p:nvPr/>
        </p:nvGraphicFramePr>
        <p:xfrm>
          <a:off x="2577635" y="5016157"/>
          <a:ext cx="7536787" cy="150594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1530">
                  <a:extLst>
                    <a:ext uri="{9D8B030D-6E8A-4147-A177-3AD203B41FA5}">
                      <a16:colId xmlns:a16="http://schemas.microsoft.com/office/drawing/2014/main" val="1657246469"/>
                    </a:ext>
                  </a:extLst>
                </a:gridCol>
                <a:gridCol w="606358">
                  <a:extLst>
                    <a:ext uri="{9D8B030D-6E8A-4147-A177-3AD203B41FA5}">
                      <a16:colId xmlns:a16="http://schemas.microsoft.com/office/drawing/2014/main" val="116495705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103220546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3087699729"/>
                    </a:ext>
                  </a:extLst>
                </a:gridCol>
                <a:gridCol w="572775">
                  <a:extLst>
                    <a:ext uri="{9D8B030D-6E8A-4147-A177-3AD203B41FA5}">
                      <a16:colId xmlns:a16="http://schemas.microsoft.com/office/drawing/2014/main" val="3541834897"/>
                    </a:ext>
                  </a:extLst>
                </a:gridCol>
                <a:gridCol w="981764">
                  <a:extLst>
                    <a:ext uri="{9D8B030D-6E8A-4147-A177-3AD203B41FA5}">
                      <a16:colId xmlns:a16="http://schemas.microsoft.com/office/drawing/2014/main" val="3896871312"/>
                    </a:ext>
                  </a:extLst>
                </a:gridCol>
                <a:gridCol w="517527">
                  <a:extLst>
                    <a:ext uri="{9D8B030D-6E8A-4147-A177-3AD203B41FA5}">
                      <a16:colId xmlns:a16="http://schemas.microsoft.com/office/drawing/2014/main" val="1379436840"/>
                    </a:ext>
                  </a:extLst>
                </a:gridCol>
                <a:gridCol w="609580">
                  <a:extLst>
                    <a:ext uri="{9D8B030D-6E8A-4147-A177-3AD203B41FA5}">
                      <a16:colId xmlns:a16="http://schemas.microsoft.com/office/drawing/2014/main" val="1695756314"/>
                    </a:ext>
                  </a:extLst>
                </a:gridCol>
                <a:gridCol w="602324">
                  <a:extLst>
                    <a:ext uri="{9D8B030D-6E8A-4147-A177-3AD203B41FA5}">
                      <a16:colId xmlns:a16="http://schemas.microsoft.com/office/drawing/2014/main" val="251300749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772528011"/>
                    </a:ext>
                  </a:extLst>
                </a:gridCol>
                <a:gridCol w="617295">
                  <a:extLst>
                    <a:ext uri="{9D8B030D-6E8A-4147-A177-3AD203B41FA5}">
                      <a16:colId xmlns:a16="http://schemas.microsoft.com/office/drawing/2014/main" val="83220056"/>
                    </a:ext>
                  </a:extLst>
                </a:gridCol>
              </a:tblGrid>
              <a:tr h="217573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03907"/>
                  </a:ext>
                </a:extLst>
              </a:tr>
              <a:tr h="29027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м/с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869453"/>
                  </a:ext>
                </a:extLst>
              </a:tr>
              <a:tr h="217573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96957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286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117992.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404739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112.2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288753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211.6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861620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1693.1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320.6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49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Постановка задачи при обтекании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380403" y="4122594"/>
          <a:ext cx="2648548" cy="1815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8838095" imgH="6058746" progId="Paint.Picture">
                  <p:embed/>
                </p:oleObj>
              </mc:Choice>
              <mc:Fallback>
                <p:oleObj name="Точечный рисунок" r:id="rId3" imgW="8838095" imgH="6058746" progId="Paint.Picture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403" y="4122594"/>
                        <a:ext cx="2648548" cy="18156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3342942" y="4122594"/>
          <a:ext cx="4774280" cy="97063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95191">
                  <a:extLst>
                    <a:ext uri="{9D8B030D-6E8A-4147-A177-3AD203B41FA5}">
                      <a16:colId xmlns:a16="http://schemas.microsoft.com/office/drawing/2014/main" val="867472134"/>
                    </a:ext>
                  </a:extLst>
                </a:gridCol>
                <a:gridCol w="513969">
                  <a:extLst>
                    <a:ext uri="{9D8B030D-6E8A-4147-A177-3AD203B41FA5}">
                      <a16:colId xmlns:a16="http://schemas.microsoft.com/office/drawing/2014/main" val="2814237903"/>
                    </a:ext>
                  </a:extLst>
                </a:gridCol>
                <a:gridCol w="361603">
                  <a:extLst>
                    <a:ext uri="{9D8B030D-6E8A-4147-A177-3AD203B41FA5}">
                      <a16:colId xmlns:a16="http://schemas.microsoft.com/office/drawing/2014/main" val="4264608946"/>
                    </a:ext>
                  </a:extLst>
                </a:gridCol>
                <a:gridCol w="440702">
                  <a:extLst>
                    <a:ext uri="{9D8B030D-6E8A-4147-A177-3AD203B41FA5}">
                      <a16:colId xmlns:a16="http://schemas.microsoft.com/office/drawing/2014/main" val="1275445496"/>
                    </a:ext>
                  </a:extLst>
                </a:gridCol>
                <a:gridCol w="429404">
                  <a:extLst>
                    <a:ext uri="{9D8B030D-6E8A-4147-A177-3AD203B41FA5}">
                      <a16:colId xmlns:a16="http://schemas.microsoft.com/office/drawing/2014/main" val="1370234440"/>
                    </a:ext>
                  </a:extLst>
                </a:gridCol>
                <a:gridCol w="418104">
                  <a:extLst>
                    <a:ext uri="{9D8B030D-6E8A-4147-A177-3AD203B41FA5}">
                      <a16:colId xmlns:a16="http://schemas.microsoft.com/office/drawing/2014/main" val="2530520355"/>
                    </a:ext>
                  </a:extLst>
                </a:gridCol>
                <a:gridCol w="429404">
                  <a:extLst>
                    <a:ext uri="{9D8B030D-6E8A-4147-A177-3AD203B41FA5}">
                      <a16:colId xmlns:a16="http://schemas.microsoft.com/office/drawing/2014/main" val="1394056876"/>
                    </a:ext>
                  </a:extLst>
                </a:gridCol>
                <a:gridCol w="485903">
                  <a:extLst>
                    <a:ext uri="{9D8B030D-6E8A-4147-A177-3AD203B41FA5}">
                      <a16:colId xmlns:a16="http://schemas.microsoft.com/office/drawing/2014/main" val="1654804680"/>
                    </a:ext>
                  </a:extLst>
                </a:gridCol>
              </a:tblGrid>
              <a:tr h="190934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Параметры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8395151"/>
                  </a:ext>
                </a:extLst>
              </a:tr>
              <a:tr h="1909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пластины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1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2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3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4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6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7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33603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Угол, град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-15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15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30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45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60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75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109458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AD450C-CC6F-4114-9663-45A0CC78BBEE}"/>
              </a:ext>
            </a:extLst>
          </p:cNvPr>
          <p:cNvSpPr/>
          <p:nvPr/>
        </p:nvSpPr>
        <p:spPr>
          <a:xfrm>
            <a:off x="3267075" y="5093230"/>
            <a:ext cx="9039225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где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ru-RU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∞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число Маха набегающего потока;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число Рейнольдса набегающего потока, посчитанное по диаметру цилиндра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скорость набегающего потока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T, p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статические давление и температура набегающего потока;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температура стенки.</a:t>
            </a:r>
            <a:endParaRPr lang="ru-RU" dirty="0"/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545B805-C531-40E5-A100-95A86C2A305F}"/>
              </a:ext>
            </a:extLst>
          </p:cNvPr>
          <p:cNvGraphicFramePr>
            <a:graphicFrameLocks noGrp="1"/>
          </p:cNvGraphicFramePr>
          <p:nvPr/>
        </p:nvGraphicFramePr>
        <p:xfrm>
          <a:off x="134471" y="920617"/>
          <a:ext cx="4946824" cy="300017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21472">
                  <a:extLst>
                    <a:ext uri="{9D8B030D-6E8A-4147-A177-3AD203B41FA5}">
                      <a16:colId xmlns:a16="http://schemas.microsoft.com/office/drawing/2014/main" val="1433608991"/>
                    </a:ext>
                  </a:extLst>
                </a:gridCol>
                <a:gridCol w="591906">
                  <a:extLst>
                    <a:ext uri="{9D8B030D-6E8A-4147-A177-3AD203B41FA5}">
                      <a16:colId xmlns:a16="http://schemas.microsoft.com/office/drawing/2014/main" val="3846450929"/>
                    </a:ext>
                  </a:extLst>
                </a:gridCol>
                <a:gridCol w="706689">
                  <a:extLst>
                    <a:ext uri="{9D8B030D-6E8A-4147-A177-3AD203B41FA5}">
                      <a16:colId xmlns:a16="http://schemas.microsoft.com/office/drawing/2014/main" val="2826055757"/>
                    </a:ext>
                  </a:extLst>
                </a:gridCol>
                <a:gridCol w="706689">
                  <a:extLst>
                    <a:ext uri="{9D8B030D-6E8A-4147-A177-3AD203B41FA5}">
                      <a16:colId xmlns:a16="http://schemas.microsoft.com/office/drawing/2014/main" val="2817724456"/>
                    </a:ext>
                  </a:extLst>
                </a:gridCol>
                <a:gridCol w="559122">
                  <a:extLst>
                    <a:ext uri="{9D8B030D-6E8A-4147-A177-3AD203B41FA5}">
                      <a16:colId xmlns:a16="http://schemas.microsoft.com/office/drawing/2014/main" val="1419256733"/>
                    </a:ext>
                  </a:extLst>
                </a:gridCol>
                <a:gridCol w="958364">
                  <a:extLst>
                    <a:ext uri="{9D8B030D-6E8A-4147-A177-3AD203B41FA5}">
                      <a16:colId xmlns:a16="http://schemas.microsoft.com/office/drawing/2014/main" val="1929322451"/>
                    </a:ext>
                  </a:extLst>
                </a:gridCol>
                <a:gridCol w="602582">
                  <a:extLst>
                    <a:ext uri="{9D8B030D-6E8A-4147-A177-3AD203B41FA5}">
                      <a16:colId xmlns:a16="http://schemas.microsoft.com/office/drawing/2014/main" val="842093895"/>
                    </a:ext>
                  </a:extLst>
                </a:gridCol>
              </a:tblGrid>
              <a:tr h="2861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711517"/>
                  </a:ext>
                </a:extLst>
              </a:tr>
              <a:tr h="381781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, м/с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K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0400575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479215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130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102357.8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5479586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434472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279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100344.4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850665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371372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281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98236.6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304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280039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314037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282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97227.8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306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7461200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261857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283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97478.6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309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272770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210109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284.5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104819.0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313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2970799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157757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285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101754.9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317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8669927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96957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286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117992.</a:t>
                      </a: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2242286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7973455B-1A50-4491-B0C9-0B1463C08FB7}"/>
              </a:ext>
            </a:extLst>
          </p:cNvPr>
          <p:cNvGraphicFramePr>
            <a:graphicFrameLocks noGrp="1"/>
          </p:cNvGraphicFramePr>
          <p:nvPr/>
        </p:nvGraphicFramePr>
        <p:xfrm>
          <a:off x="5460580" y="920617"/>
          <a:ext cx="4946824" cy="300017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21472">
                  <a:extLst>
                    <a:ext uri="{9D8B030D-6E8A-4147-A177-3AD203B41FA5}">
                      <a16:colId xmlns:a16="http://schemas.microsoft.com/office/drawing/2014/main" val="1433608991"/>
                    </a:ext>
                  </a:extLst>
                </a:gridCol>
                <a:gridCol w="591906">
                  <a:extLst>
                    <a:ext uri="{9D8B030D-6E8A-4147-A177-3AD203B41FA5}">
                      <a16:colId xmlns:a16="http://schemas.microsoft.com/office/drawing/2014/main" val="3846450929"/>
                    </a:ext>
                  </a:extLst>
                </a:gridCol>
                <a:gridCol w="706689">
                  <a:extLst>
                    <a:ext uri="{9D8B030D-6E8A-4147-A177-3AD203B41FA5}">
                      <a16:colId xmlns:a16="http://schemas.microsoft.com/office/drawing/2014/main" val="2826055757"/>
                    </a:ext>
                  </a:extLst>
                </a:gridCol>
                <a:gridCol w="848978">
                  <a:extLst>
                    <a:ext uri="{9D8B030D-6E8A-4147-A177-3AD203B41FA5}">
                      <a16:colId xmlns:a16="http://schemas.microsoft.com/office/drawing/2014/main" val="2817724456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1419256733"/>
                    </a:ext>
                  </a:extLst>
                </a:gridCol>
                <a:gridCol w="794172">
                  <a:extLst>
                    <a:ext uri="{9D8B030D-6E8A-4147-A177-3AD203B41FA5}">
                      <a16:colId xmlns:a16="http://schemas.microsoft.com/office/drawing/2014/main" val="1929322451"/>
                    </a:ext>
                  </a:extLst>
                </a:gridCol>
                <a:gridCol w="602582">
                  <a:extLst>
                    <a:ext uri="{9D8B030D-6E8A-4147-A177-3AD203B41FA5}">
                      <a16:colId xmlns:a16="http://schemas.microsoft.com/office/drawing/2014/main" val="842093895"/>
                    </a:ext>
                  </a:extLst>
                </a:gridCol>
              </a:tblGrid>
              <a:tr h="2861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расчетов, проведенных ранее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711517"/>
                  </a:ext>
                </a:extLst>
              </a:tr>
              <a:tr h="381781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, м/с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K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0400575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47921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101.565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5479586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434472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92.083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850665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371372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78.709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280039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314037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66.557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7461200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261857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55.498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272770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210109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44.531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2970799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15775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33.435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8669927"/>
                  </a:ext>
                </a:extLst>
              </a:tr>
              <a:tr h="28615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96957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20.549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2242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17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для режима № 1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266E7-CF86-4B1A-B12F-28FAEC2924A9}"/>
              </a:ext>
            </a:extLst>
          </p:cNvPr>
          <p:cNvSpPr txBox="1"/>
          <p:nvPr/>
        </p:nvSpPr>
        <p:spPr>
          <a:xfrm>
            <a:off x="575340" y="5195475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5B4809-CA9D-4397-AA2F-039874B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5" y="1284911"/>
            <a:ext cx="1285875" cy="11772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2593E6-231B-41FB-A045-273B91F9A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53" y="1284911"/>
            <a:ext cx="1298734" cy="11658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16324-5B9C-4D38-BEAE-A3810B59D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48" y="4022471"/>
            <a:ext cx="1294448" cy="117300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3A66F0C-9D8B-4AF2-B414-2F1C68A1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260" y="1294912"/>
            <a:ext cx="1278731" cy="116728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CB71643-2A4E-43EA-9523-82E6B66FB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9964" y="1299198"/>
            <a:ext cx="1281589" cy="116300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081B52-C576-43BF-A3A7-71072A96E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963" y="4024523"/>
            <a:ext cx="1277303" cy="117300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96FF863-2F25-44AE-8FAB-CAC2FC24E8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7526" y="1305494"/>
            <a:ext cx="1284446" cy="117443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29375F6-5329-4501-8C3F-ACC5FD514C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5088" y="1284911"/>
            <a:ext cx="1277303" cy="116586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0201837-3B61-4C78-829B-5A6D7CBEA1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4479" y="4022471"/>
            <a:ext cx="1288733" cy="115443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DBA02FE-A987-4D01-8B57-866EC9B2AA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5507" y="1278167"/>
            <a:ext cx="1267301" cy="116586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D5B39CF-5318-488A-BD6E-D331E87F9B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55924" y="1270805"/>
            <a:ext cx="1273016" cy="117300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22DCA73-4439-4667-969C-92273187E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72420" y="4030329"/>
            <a:ext cx="1283018" cy="115728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1DFAFAB-5F15-4F51-A86F-B5326A0253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9679" y="2650119"/>
            <a:ext cx="1287304" cy="117300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BFE3879-4266-4C4D-9496-31DAF0C16D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370" y="2657263"/>
            <a:ext cx="1273016" cy="115871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CBE697B-BC2E-4986-A51C-4E42737FFD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67276" y="2650119"/>
            <a:ext cx="1287304" cy="117586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FACE350-48C4-4949-B617-9A74A2E0D62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69964" y="2650119"/>
            <a:ext cx="1277303" cy="11658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AFD7393-0204-441C-8ECD-6DEDA8742B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34479" y="2657263"/>
            <a:ext cx="1281589" cy="116871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D2CAA3E-0D41-4A40-8454-0096A2D0C7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99364" y="2650119"/>
            <a:ext cx="1283018" cy="116300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193C0342-A324-4421-9BC5-9BE524BEDD4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45507" y="2640832"/>
            <a:ext cx="1374458" cy="1181576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A476A83-840B-4582-8B47-C977FB6D17C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72420" y="2628892"/>
            <a:ext cx="1377315" cy="118443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DD0277A-9580-48B8-BF24-513440594804}"/>
              </a:ext>
            </a:extLst>
          </p:cNvPr>
          <p:cNvSpPr txBox="1"/>
          <p:nvPr/>
        </p:nvSpPr>
        <p:spPr>
          <a:xfrm>
            <a:off x="1895996" y="5198611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E56A7D-06E9-4A4E-9B1A-0EF34092196D}"/>
              </a:ext>
            </a:extLst>
          </p:cNvPr>
          <p:cNvSpPr txBox="1"/>
          <p:nvPr/>
        </p:nvSpPr>
        <p:spPr>
          <a:xfrm>
            <a:off x="3414981" y="520608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DDF279-DBE0-419E-9E59-65FEDD7D1D0C}"/>
              </a:ext>
            </a:extLst>
          </p:cNvPr>
          <p:cNvSpPr txBox="1"/>
          <p:nvPr/>
        </p:nvSpPr>
        <p:spPr>
          <a:xfrm>
            <a:off x="4735637" y="5209219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889BE8-948C-4B86-BB8B-1EFE819C89F5}"/>
              </a:ext>
            </a:extLst>
          </p:cNvPr>
          <p:cNvSpPr txBox="1"/>
          <p:nvPr/>
        </p:nvSpPr>
        <p:spPr>
          <a:xfrm>
            <a:off x="6283548" y="5184481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D47C0D-6C5D-410D-9D94-9A0729E821AE}"/>
              </a:ext>
            </a:extLst>
          </p:cNvPr>
          <p:cNvSpPr txBox="1"/>
          <p:nvPr/>
        </p:nvSpPr>
        <p:spPr>
          <a:xfrm>
            <a:off x="7604204" y="5187617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29D95-A5B7-4F44-9E07-C125DA4828F6}"/>
              </a:ext>
            </a:extLst>
          </p:cNvPr>
          <p:cNvSpPr txBox="1"/>
          <p:nvPr/>
        </p:nvSpPr>
        <p:spPr>
          <a:xfrm>
            <a:off x="9067421" y="5172788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4C48BC-351D-443C-9258-FE847FA17B8B}"/>
              </a:ext>
            </a:extLst>
          </p:cNvPr>
          <p:cNvSpPr txBox="1"/>
          <p:nvPr/>
        </p:nvSpPr>
        <p:spPr>
          <a:xfrm>
            <a:off x="10388077" y="5175924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9556676C-5586-4D43-95DD-5C82F5716529}"/>
              </a:ext>
            </a:extLst>
          </p:cNvPr>
          <p:cNvSpPr/>
          <p:nvPr/>
        </p:nvSpPr>
        <p:spPr>
          <a:xfrm rot="16200000">
            <a:off x="1660879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B2DAD2-96DD-4048-A577-D54E218A4749}"/>
              </a:ext>
            </a:extLst>
          </p:cNvPr>
          <p:cNvSpPr txBox="1"/>
          <p:nvPr/>
        </p:nvSpPr>
        <p:spPr>
          <a:xfrm>
            <a:off x="1228785" y="587911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0.5 %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Левая фигурная скобка 56">
            <a:extLst>
              <a:ext uri="{FF2B5EF4-FFF2-40B4-BE49-F238E27FC236}">
                <a16:creationId xmlns:a16="http://schemas.microsoft.com/office/drawing/2014/main" id="{6302CA58-8E06-4C10-AF67-DB98B178EDAE}"/>
              </a:ext>
            </a:extLst>
          </p:cNvPr>
          <p:cNvSpPr/>
          <p:nvPr/>
        </p:nvSpPr>
        <p:spPr>
          <a:xfrm rot="16200000">
            <a:off x="4484588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7A4A63-C8BB-4C8F-A4BB-3285E1D020F9}"/>
              </a:ext>
            </a:extLst>
          </p:cNvPr>
          <p:cNvSpPr txBox="1"/>
          <p:nvPr/>
        </p:nvSpPr>
        <p:spPr>
          <a:xfrm>
            <a:off x="4052494" y="587911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3.5 %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Левая фигурная скобка 58">
            <a:extLst>
              <a:ext uri="{FF2B5EF4-FFF2-40B4-BE49-F238E27FC236}">
                <a16:creationId xmlns:a16="http://schemas.microsoft.com/office/drawing/2014/main" id="{DFAF7F01-ED12-42E4-ABAC-B88682611301}"/>
              </a:ext>
            </a:extLst>
          </p:cNvPr>
          <p:cNvSpPr/>
          <p:nvPr/>
        </p:nvSpPr>
        <p:spPr>
          <a:xfrm rot="16200000">
            <a:off x="7339713" y="4746335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430C9B-C786-46D8-B034-24309A4A550A}"/>
              </a:ext>
            </a:extLst>
          </p:cNvPr>
          <p:cNvSpPr txBox="1"/>
          <p:nvPr/>
        </p:nvSpPr>
        <p:spPr>
          <a:xfrm>
            <a:off x="6907619" y="5854988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Левая фигурная скобка 60">
            <a:extLst>
              <a:ext uri="{FF2B5EF4-FFF2-40B4-BE49-F238E27FC236}">
                <a16:creationId xmlns:a16="http://schemas.microsoft.com/office/drawing/2014/main" id="{035A08C5-1527-4042-9A25-7909D6458417}"/>
              </a:ext>
            </a:extLst>
          </p:cNvPr>
          <p:cNvSpPr/>
          <p:nvPr/>
        </p:nvSpPr>
        <p:spPr>
          <a:xfrm rot="16200000">
            <a:off x="10187045" y="4746796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6813C9-72AF-4631-AFA2-BFEB648D81C2}"/>
              </a:ext>
            </a:extLst>
          </p:cNvPr>
          <p:cNvSpPr txBox="1"/>
          <p:nvPr/>
        </p:nvSpPr>
        <p:spPr>
          <a:xfrm>
            <a:off x="9754951" y="5855449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10 %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60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749519C6-604C-4568-9A11-1D6DF513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2" y="2664405"/>
            <a:ext cx="1295876" cy="1160145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E71B304-ACFC-4187-917F-E3D306F7A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84" y="2647974"/>
            <a:ext cx="1283018" cy="116728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4AA7425-EEAB-4A8E-ADAF-FFC0F854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807" y="4024614"/>
            <a:ext cx="1280160" cy="116871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5BDFC53-253A-41EB-9037-25E3F9DEB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3234" y="2655705"/>
            <a:ext cx="1288733" cy="117157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4ACF517-7D51-4526-B475-F215A3604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677" y="2656548"/>
            <a:ext cx="1281589" cy="116443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81FA86-B3D6-44E5-A2B2-F20B97CACF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2747" y="1287769"/>
            <a:ext cx="1275874" cy="117300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BE27A18-87BC-4AF1-8E48-621132643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3614" y="1287710"/>
            <a:ext cx="1278731" cy="11672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517D938-7957-4FCA-BA1A-FA755FCF0A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3564" y="4003362"/>
            <a:ext cx="1285875" cy="11601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693D124-BFE4-4EB2-A8A2-0AF2E55B5E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5909" y="1294913"/>
            <a:ext cx="1277303" cy="11658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4097935-EDFE-4B38-8229-B5F6D6CB1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7526" y="1304913"/>
            <a:ext cx="1281589" cy="11801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8C2B95-60C8-40F9-BEA6-78C84EE4EC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5478" y="4022471"/>
            <a:ext cx="1290161" cy="117300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F5FC43-D655-4891-8380-50D2C72BA0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1194" y="2656549"/>
            <a:ext cx="1278731" cy="11701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F81627-3604-462E-A5FD-750E1DD7D6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51994" y="2642260"/>
            <a:ext cx="1265873" cy="11787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DB269-3EE1-4164-B455-C494919A52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1394" y="1294912"/>
            <a:ext cx="1273016" cy="11744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F86CEF-1F8B-42C2-B15B-8C0F44DED8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47516" y="1294912"/>
            <a:ext cx="1280160" cy="11801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2F1748-15ED-48C4-8A0B-94A69A1450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6885" y="4005499"/>
            <a:ext cx="1281589" cy="11672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E2A86F-4D3A-481B-82C3-7B39A84117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2206" y="2664405"/>
            <a:ext cx="1274445" cy="1171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C4E5D5-39C1-455B-A0AC-13DE7950AA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5454" y="2670121"/>
            <a:ext cx="1280160" cy="116014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BB0BDE-9248-4A93-8256-FBAF982857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21382" y="1294912"/>
            <a:ext cx="1283018" cy="11901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590280-4DF3-4911-A840-78F17CE97D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034" y="1296340"/>
            <a:ext cx="1280160" cy="1168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для режима №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5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31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266E7-CF86-4B1A-B12F-28FAEC2924A9}"/>
              </a:ext>
            </a:extLst>
          </p:cNvPr>
          <p:cNvSpPr txBox="1"/>
          <p:nvPr/>
        </p:nvSpPr>
        <p:spPr>
          <a:xfrm>
            <a:off x="575340" y="5195475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0277A-9580-48B8-BF24-513440594804}"/>
              </a:ext>
            </a:extLst>
          </p:cNvPr>
          <p:cNvSpPr txBox="1"/>
          <p:nvPr/>
        </p:nvSpPr>
        <p:spPr>
          <a:xfrm>
            <a:off x="1895996" y="5198611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E56A7D-06E9-4A4E-9B1A-0EF34092196D}"/>
              </a:ext>
            </a:extLst>
          </p:cNvPr>
          <p:cNvSpPr txBox="1"/>
          <p:nvPr/>
        </p:nvSpPr>
        <p:spPr>
          <a:xfrm>
            <a:off x="3414981" y="520608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DDF279-DBE0-419E-9E59-65FEDD7D1D0C}"/>
              </a:ext>
            </a:extLst>
          </p:cNvPr>
          <p:cNvSpPr txBox="1"/>
          <p:nvPr/>
        </p:nvSpPr>
        <p:spPr>
          <a:xfrm>
            <a:off x="4735637" y="5209219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889BE8-948C-4B86-BB8B-1EFE819C89F5}"/>
              </a:ext>
            </a:extLst>
          </p:cNvPr>
          <p:cNvSpPr txBox="1"/>
          <p:nvPr/>
        </p:nvSpPr>
        <p:spPr>
          <a:xfrm>
            <a:off x="6283548" y="5184481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D47C0D-6C5D-410D-9D94-9A0729E821AE}"/>
              </a:ext>
            </a:extLst>
          </p:cNvPr>
          <p:cNvSpPr txBox="1"/>
          <p:nvPr/>
        </p:nvSpPr>
        <p:spPr>
          <a:xfrm>
            <a:off x="7604204" y="5187617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29D95-A5B7-4F44-9E07-C125DA4828F6}"/>
              </a:ext>
            </a:extLst>
          </p:cNvPr>
          <p:cNvSpPr txBox="1"/>
          <p:nvPr/>
        </p:nvSpPr>
        <p:spPr>
          <a:xfrm>
            <a:off x="9067421" y="5172788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4C48BC-351D-443C-9258-FE847FA17B8B}"/>
              </a:ext>
            </a:extLst>
          </p:cNvPr>
          <p:cNvSpPr txBox="1"/>
          <p:nvPr/>
        </p:nvSpPr>
        <p:spPr>
          <a:xfrm>
            <a:off x="10388077" y="5175924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9556676C-5586-4D43-95DD-5C82F5716529}"/>
              </a:ext>
            </a:extLst>
          </p:cNvPr>
          <p:cNvSpPr/>
          <p:nvPr/>
        </p:nvSpPr>
        <p:spPr>
          <a:xfrm rot="16200000">
            <a:off x="1660879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B2DAD2-96DD-4048-A577-D54E218A4749}"/>
              </a:ext>
            </a:extLst>
          </p:cNvPr>
          <p:cNvSpPr txBox="1"/>
          <p:nvPr/>
        </p:nvSpPr>
        <p:spPr>
          <a:xfrm>
            <a:off x="1228785" y="587911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0.5 %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Левая фигурная скобка 56">
            <a:extLst>
              <a:ext uri="{FF2B5EF4-FFF2-40B4-BE49-F238E27FC236}">
                <a16:creationId xmlns:a16="http://schemas.microsoft.com/office/drawing/2014/main" id="{6302CA58-8E06-4C10-AF67-DB98B178EDAE}"/>
              </a:ext>
            </a:extLst>
          </p:cNvPr>
          <p:cNvSpPr/>
          <p:nvPr/>
        </p:nvSpPr>
        <p:spPr>
          <a:xfrm rot="16200000">
            <a:off x="4484588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7A4A63-C8BB-4C8F-A4BB-3285E1D020F9}"/>
              </a:ext>
            </a:extLst>
          </p:cNvPr>
          <p:cNvSpPr txBox="1"/>
          <p:nvPr/>
        </p:nvSpPr>
        <p:spPr>
          <a:xfrm>
            <a:off x="4052494" y="587911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3.5 %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Левая фигурная скобка 58">
            <a:extLst>
              <a:ext uri="{FF2B5EF4-FFF2-40B4-BE49-F238E27FC236}">
                <a16:creationId xmlns:a16="http://schemas.microsoft.com/office/drawing/2014/main" id="{DFAF7F01-ED12-42E4-ABAC-B88682611301}"/>
              </a:ext>
            </a:extLst>
          </p:cNvPr>
          <p:cNvSpPr/>
          <p:nvPr/>
        </p:nvSpPr>
        <p:spPr>
          <a:xfrm rot="16200000">
            <a:off x="7339713" y="4746335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430C9B-C786-46D8-B034-24309A4A550A}"/>
              </a:ext>
            </a:extLst>
          </p:cNvPr>
          <p:cNvSpPr txBox="1"/>
          <p:nvPr/>
        </p:nvSpPr>
        <p:spPr>
          <a:xfrm>
            <a:off x="6907619" y="5854988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Левая фигурная скобка 60">
            <a:extLst>
              <a:ext uri="{FF2B5EF4-FFF2-40B4-BE49-F238E27FC236}">
                <a16:creationId xmlns:a16="http://schemas.microsoft.com/office/drawing/2014/main" id="{035A08C5-1527-4042-9A25-7909D6458417}"/>
              </a:ext>
            </a:extLst>
          </p:cNvPr>
          <p:cNvSpPr/>
          <p:nvPr/>
        </p:nvSpPr>
        <p:spPr>
          <a:xfrm rot="16200000">
            <a:off x="10187045" y="4746796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6813C9-72AF-4631-AFA2-BFEB648D81C2}"/>
              </a:ext>
            </a:extLst>
          </p:cNvPr>
          <p:cNvSpPr txBox="1"/>
          <p:nvPr/>
        </p:nvSpPr>
        <p:spPr>
          <a:xfrm>
            <a:off x="9754951" y="5855449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10 %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43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F57EDF9-CF8B-469E-B71A-48939512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753" y="4016756"/>
            <a:ext cx="1368743" cy="118443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7494E68-7544-43B4-9325-0FA1BFAE0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213" y="3992630"/>
            <a:ext cx="1380173" cy="116443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F74019F-5AF2-4324-8F16-5E636311B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169" y="4008048"/>
            <a:ext cx="1347311" cy="1174433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E42CDC8-C137-409E-881F-AD7384630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158" y="4014393"/>
            <a:ext cx="1353026" cy="117014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F2CE913-1EA7-48E7-A9D0-03F52EE6C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794" y="2622149"/>
            <a:ext cx="1281589" cy="117729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8399422-ACCE-4C32-B3FB-51E4F6FF0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279" y="2640564"/>
            <a:ext cx="1280160" cy="117871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B3304FE-025E-4228-B195-26531FDB9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8048" y="2657378"/>
            <a:ext cx="1295876" cy="117586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3037A81-C496-4304-8188-BFF12D16BC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8516" y="1294912"/>
            <a:ext cx="1274445" cy="11615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B560C54-D574-4A7D-BB80-0C5A1B5FF0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807" y="1278268"/>
            <a:ext cx="1281589" cy="117014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D8D683E-E012-48E5-8FEA-73CAD8ACCE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7021" y="1287710"/>
            <a:ext cx="1261586" cy="118014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92174AC-DCFC-4171-A6DD-ED71689D52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0708" y="1307771"/>
            <a:ext cx="1278731" cy="117157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0A5CD56-32FA-4EB0-83D9-445209EF1F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9595" y="1320630"/>
            <a:ext cx="1287304" cy="11587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F75DCB2-9899-4999-AB31-EB40EFF12A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45564" y="2648503"/>
            <a:ext cx="1278731" cy="11872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3CEA4A9-8376-4F03-8E6D-C282D2AB7D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5287" y="2631544"/>
            <a:ext cx="1280160" cy="119300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37CEBC4-104E-4493-A4FB-C95477A5ED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0562" y="1294912"/>
            <a:ext cx="1284446" cy="118443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AD026AA-2CBC-4D60-9DB5-536BB62614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51178" y="1294912"/>
            <a:ext cx="1274445" cy="117443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727A3D8-034C-4A25-A223-17AF87459A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5063" y="2655705"/>
            <a:ext cx="1271588" cy="118014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90C9B-D33A-432E-9DB5-AD47E1E47C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4739" y="2664405"/>
            <a:ext cx="1281589" cy="11644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4358D7-B770-4679-8626-37B6A10B33E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30460" y="1312942"/>
            <a:ext cx="1273016" cy="11772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FBB7D7-8828-4B96-81D5-9C8B2B69F6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2247" y="1312942"/>
            <a:ext cx="1288733" cy="1168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для режима №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8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32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266E7-CF86-4B1A-B12F-28FAEC2924A9}"/>
              </a:ext>
            </a:extLst>
          </p:cNvPr>
          <p:cNvSpPr txBox="1"/>
          <p:nvPr/>
        </p:nvSpPr>
        <p:spPr>
          <a:xfrm>
            <a:off x="575340" y="5195475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0277A-9580-48B8-BF24-513440594804}"/>
              </a:ext>
            </a:extLst>
          </p:cNvPr>
          <p:cNvSpPr txBox="1"/>
          <p:nvPr/>
        </p:nvSpPr>
        <p:spPr>
          <a:xfrm>
            <a:off x="1895996" y="5198611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E56A7D-06E9-4A4E-9B1A-0EF34092196D}"/>
              </a:ext>
            </a:extLst>
          </p:cNvPr>
          <p:cNvSpPr txBox="1"/>
          <p:nvPr/>
        </p:nvSpPr>
        <p:spPr>
          <a:xfrm>
            <a:off x="3414981" y="520608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DDF279-DBE0-419E-9E59-65FEDD7D1D0C}"/>
              </a:ext>
            </a:extLst>
          </p:cNvPr>
          <p:cNvSpPr txBox="1"/>
          <p:nvPr/>
        </p:nvSpPr>
        <p:spPr>
          <a:xfrm>
            <a:off x="4735637" y="5209219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889BE8-948C-4B86-BB8B-1EFE819C89F5}"/>
              </a:ext>
            </a:extLst>
          </p:cNvPr>
          <p:cNvSpPr txBox="1"/>
          <p:nvPr/>
        </p:nvSpPr>
        <p:spPr>
          <a:xfrm>
            <a:off x="6283548" y="5184481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D47C0D-6C5D-410D-9D94-9A0729E821AE}"/>
              </a:ext>
            </a:extLst>
          </p:cNvPr>
          <p:cNvSpPr txBox="1"/>
          <p:nvPr/>
        </p:nvSpPr>
        <p:spPr>
          <a:xfrm>
            <a:off x="7604204" y="5187617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29D95-A5B7-4F44-9E07-C125DA4828F6}"/>
              </a:ext>
            </a:extLst>
          </p:cNvPr>
          <p:cNvSpPr txBox="1"/>
          <p:nvPr/>
        </p:nvSpPr>
        <p:spPr>
          <a:xfrm>
            <a:off x="9067421" y="5172788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4C48BC-351D-443C-9258-FE847FA17B8B}"/>
              </a:ext>
            </a:extLst>
          </p:cNvPr>
          <p:cNvSpPr txBox="1"/>
          <p:nvPr/>
        </p:nvSpPr>
        <p:spPr>
          <a:xfrm>
            <a:off x="10388077" y="5175924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9556676C-5586-4D43-95DD-5C82F5716529}"/>
              </a:ext>
            </a:extLst>
          </p:cNvPr>
          <p:cNvSpPr/>
          <p:nvPr/>
        </p:nvSpPr>
        <p:spPr>
          <a:xfrm rot="16200000">
            <a:off x="1660879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B2DAD2-96DD-4048-A577-D54E218A4749}"/>
              </a:ext>
            </a:extLst>
          </p:cNvPr>
          <p:cNvSpPr txBox="1"/>
          <p:nvPr/>
        </p:nvSpPr>
        <p:spPr>
          <a:xfrm>
            <a:off x="1228785" y="587911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0.5 %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Левая фигурная скобка 56">
            <a:extLst>
              <a:ext uri="{FF2B5EF4-FFF2-40B4-BE49-F238E27FC236}">
                <a16:creationId xmlns:a16="http://schemas.microsoft.com/office/drawing/2014/main" id="{6302CA58-8E06-4C10-AF67-DB98B178EDAE}"/>
              </a:ext>
            </a:extLst>
          </p:cNvPr>
          <p:cNvSpPr/>
          <p:nvPr/>
        </p:nvSpPr>
        <p:spPr>
          <a:xfrm rot="16200000">
            <a:off x="4484588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7A4A63-C8BB-4C8F-A4BB-3285E1D020F9}"/>
              </a:ext>
            </a:extLst>
          </p:cNvPr>
          <p:cNvSpPr txBox="1"/>
          <p:nvPr/>
        </p:nvSpPr>
        <p:spPr>
          <a:xfrm>
            <a:off x="4052494" y="5879113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3.5 %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Левая фигурная скобка 58">
            <a:extLst>
              <a:ext uri="{FF2B5EF4-FFF2-40B4-BE49-F238E27FC236}">
                <a16:creationId xmlns:a16="http://schemas.microsoft.com/office/drawing/2014/main" id="{DFAF7F01-ED12-42E4-ABAC-B88682611301}"/>
              </a:ext>
            </a:extLst>
          </p:cNvPr>
          <p:cNvSpPr/>
          <p:nvPr/>
        </p:nvSpPr>
        <p:spPr>
          <a:xfrm rot="16200000">
            <a:off x="7339713" y="4746335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430C9B-C786-46D8-B034-24309A4A550A}"/>
              </a:ext>
            </a:extLst>
          </p:cNvPr>
          <p:cNvSpPr txBox="1"/>
          <p:nvPr/>
        </p:nvSpPr>
        <p:spPr>
          <a:xfrm>
            <a:off x="6907619" y="5854988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Левая фигурная скобка 60">
            <a:extLst>
              <a:ext uri="{FF2B5EF4-FFF2-40B4-BE49-F238E27FC236}">
                <a16:creationId xmlns:a16="http://schemas.microsoft.com/office/drawing/2014/main" id="{035A08C5-1527-4042-9A25-7909D6458417}"/>
              </a:ext>
            </a:extLst>
          </p:cNvPr>
          <p:cNvSpPr/>
          <p:nvPr/>
        </p:nvSpPr>
        <p:spPr>
          <a:xfrm rot="16200000">
            <a:off x="10187045" y="4746796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6813C9-72AF-4631-AFA2-BFEB648D81C2}"/>
              </a:ext>
            </a:extLst>
          </p:cNvPr>
          <p:cNvSpPr txBox="1"/>
          <p:nvPr/>
        </p:nvSpPr>
        <p:spPr>
          <a:xfrm>
            <a:off x="9754951" y="5855449"/>
            <a:ext cx="100335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= 10 %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F98A2D4-E024-4341-818C-2AFB5DC9482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43325" y="2617033"/>
            <a:ext cx="1278731" cy="1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  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33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545B805-C531-40E5-A100-95A86C2A3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794156"/>
              </p:ext>
            </p:extLst>
          </p:nvPr>
        </p:nvGraphicFramePr>
        <p:xfrm>
          <a:off x="380403" y="880235"/>
          <a:ext cx="9310445" cy="410183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039569">
                  <a:extLst>
                    <a:ext uri="{9D8B030D-6E8A-4147-A177-3AD203B41FA5}">
                      <a16:colId xmlns:a16="http://schemas.microsoft.com/office/drawing/2014/main" val="1433608991"/>
                    </a:ext>
                  </a:extLst>
                </a:gridCol>
                <a:gridCol w="749054">
                  <a:extLst>
                    <a:ext uri="{9D8B030D-6E8A-4147-A177-3AD203B41FA5}">
                      <a16:colId xmlns:a16="http://schemas.microsoft.com/office/drawing/2014/main" val="3846450929"/>
                    </a:ext>
                  </a:extLst>
                </a:gridCol>
                <a:gridCol w="894312">
                  <a:extLst>
                    <a:ext uri="{9D8B030D-6E8A-4147-A177-3AD203B41FA5}">
                      <a16:colId xmlns:a16="http://schemas.microsoft.com/office/drawing/2014/main" val="2826055757"/>
                    </a:ext>
                  </a:extLst>
                </a:gridCol>
                <a:gridCol w="894312">
                  <a:extLst>
                    <a:ext uri="{9D8B030D-6E8A-4147-A177-3AD203B41FA5}">
                      <a16:colId xmlns:a16="http://schemas.microsoft.com/office/drawing/2014/main" val="2817724456"/>
                    </a:ext>
                  </a:extLst>
                </a:gridCol>
                <a:gridCol w="707568">
                  <a:extLst>
                    <a:ext uri="{9D8B030D-6E8A-4147-A177-3AD203B41FA5}">
                      <a16:colId xmlns:a16="http://schemas.microsoft.com/office/drawing/2014/main" val="1419256733"/>
                    </a:ext>
                  </a:extLst>
                </a:gridCol>
                <a:gridCol w="1212805">
                  <a:extLst>
                    <a:ext uri="{9D8B030D-6E8A-4147-A177-3AD203B41FA5}">
                      <a16:colId xmlns:a16="http://schemas.microsoft.com/office/drawing/2014/main" val="1929322451"/>
                    </a:ext>
                  </a:extLst>
                </a:gridCol>
                <a:gridCol w="639318">
                  <a:extLst>
                    <a:ext uri="{9D8B030D-6E8A-4147-A177-3AD203B41FA5}">
                      <a16:colId xmlns:a16="http://schemas.microsoft.com/office/drawing/2014/main" val="842093895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3624124208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514256726"/>
                    </a:ext>
                  </a:extLst>
                </a:gridCol>
                <a:gridCol w="913836">
                  <a:extLst>
                    <a:ext uri="{9D8B030D-6E8A-4147-A177-3AD203B41FA5}">
                      <a16:colId xmlns:a16="http://schemas.microsoft.com/office/drawing/2014/main" val="3060749905"/>
                    </a:ext>
                  </a:extLst>
                </a:gridCol>
                <a:gridCol w="762565">
                  <a:extLst>
                    <a:ext uri="{9D8B030D-6E8A-4147-A177-3AD203B41FA5}">
                      <a16:colId xmlns:a16="http://schemas.microsoft.com/office/drawing/2014/main" val="3348854835"/>
                    </a:ext>
                  </a:extLst>
                </a:gridCol>
              </a:tblGrid>
              <a:tr h="286158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8711517"/>
                  </a:ext>
                </a:extLst>
              </a:tr>
              <a:tr h="381781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, м/с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K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4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4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0400575"/>
                  </a:ext>
                </a:extLst>
              </a:tr>
              <a:tr h="286158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479215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130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102357.8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26.65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5479586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63986.4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850665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266498.8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280039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253.5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4263980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7461200"/>
                  </a:ext>
                </a:extLst>
              </a:tr>
              <a:tr h="286158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261857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283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97478.6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309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272770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7265.5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2970799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30260.2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8669927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484162.8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8459004"/>
                  </a:ext>
                </a:extLst>
              </a:tr>
              <a:tr h="286158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96957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286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117992.</a:t>
                      </a: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2657182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2242286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339.3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8319411"/>
                  </a:ext>
                </a:extLst>
              </a:tr>
              <a:tr h="286158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5428.4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8501238"/>
                  </a:ext>
                </a:extLst>
              </a:tr>
            </a:tbl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A5D7B-C220-4BEA-B830-145C8ADA95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309326"/>
              </p:ext>
            </p:extLst>
          </p:nvPr>
        </p:nvGraphicFramePr>
        <p:xfrm>
          <a:off x="10103224" y="1794071"/>
          <a:ext cx="1016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5920" imgH="304560" progId="Equation.DSMT4">
                  <p:embed/>
                </p:oleObj>
              </mc:Choice>
              <mc:Fallback>
                <p:oleObj name="Equation" r:id="rId3" imgW="1015920" imgH="30456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EF6A5D7B-C220-4BEA-B830-145C8ADA9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03224" y="1794071"/>
                        <a:ext cx="1016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52CDF57-9A2B-42ED-903D-81480E6864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423559"/>
              </p:ext>
            </p:extLst>
          </p:nvPr>
        </p:nvGraphicFramePr>
        <p:xfrm>
          <a:off x="10094425" y="2233647"/>
          <a:ext cx="723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23600" imgH="533160" progId="Equation.DSMT4">
                  <p:embed/>
                </p:oleObj>
              </mc:Choice>
              <mc:Fallback>
                <p:oleObj name="Equation" r:id="rId5" imgW="723600" imgH="5331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52CDF57-9A2B-42ED-903D-81480E686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94425" y="2233647"/>
                        <a:ext cx="7239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9354723-42C7-4A99-9E0E-DA34A17650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94425" y="943011"/>
          <a:ext cx="711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266400" progId="Equation.DSMT4">
                  <p:embed/>
                </p:oleObj>
              </mc:Choice>
              <mc:Fallback>
                <p:oleObj name="Equation" r:id="rId7" imgW="71100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A9354723-42C7-4A99-9E0E-DA34A1765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94425" y="943011"/>
                        <a:ext cx="7112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0BEFF53-601D-4C92-81AB-3268FDE7E3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859163"/>
              </p:ext>
            </p:extLst>
          </p:nvPr>
        </p:nvGraphicFramePr>
        <p:xfrm>
          <a:off x="10103224" y="1357783"/>
          <a:ext cx="749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49160" imgH="241200" progId="Equation.DSMT4">
                  <p:embed/>
                </p:oleObj>
              </mc:Choice>
              <mc:Fallback>
                <p:oleObj name="Equation" r:id="rId9" imgW="749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03224" y="1357783"/>
                        <a:ext cx="749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5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3ABE780-6EFC-4990-AB6B-B4FC5C970B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635524"/>
              </p:ext>
            </p:extLst>
          </p:nvPr>
        </p:nvGraphicFramePr>
        <p:xfrm>
          <a:off x="9235881" y="4225121"/>
          <a:ext cx="2215944" cy="224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386480" imgH="7497000" progId="Grapher.Document">
                  <p:embed/>
                </p:oleObj>
              </mc:Choice>
              <mc:Fallback>
                <p:oleObj name="Plot" r:id="rId3" imgW="738648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5881" y="4225121"/>
                        <a:ext cx="2215944" cy="224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E9F15AB-A356-4A83-BB87-FC982EA353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659591"/>
              </p:ext>
            </p:extLst>
          </p:nvPr>
        </p:nvGraphicFramePr>
        <p:xfrm>
          <a:off x="8013746" y="887921"/>
          <a:ext cx="3929112" cy="412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7143840" imgH="7497000" progId="Grapher.Document">
                  <p:embed/>
                </p:oleObj>
              </mc:Choice>
              <mc:Fallback>
                <p:oleObj name="Plot" r:id="rId5" imgW="714384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3746" y="887921"/>
                        <a:ext cx="3929112" cy="412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A4FBC3C6-0FA5-4C17-B5BB-7B6B52E4C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517433"/>
              </p:ext>
            </p:extLst>
          </p:nvPr>
        </p:nvGraphicFramePr>
        <p:xfrm>
          <a:off x="4060402" y="1625471"/>
          <a:ext cx="361864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79360" imgH="6156000" progId="Grapher.Document">
                  <p:embed/>
                </p:oleObj>
              </mc:Choice>
              <mc:Fallback>
                <p:oleObj name="Plot" r:id="rId7" imgW="65793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0402" y="1625471"/>
                        <a:ext cx="361864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6D864BE-8CB1-4917-AB5B-F876189E8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256043"/>
              </p:ext>
            </p:extLst>
          </p:nvPr>
        </p:nvGraphicFramePr>
        <p:xfrm>
          <a:off x="108526" y="1635243"/>
          <a:ext cx="361072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9" imgW="6564960" imgH="6156000" progId="Grapher.Document">
                  <p:embed/>
                </p:oleObj>
              </mc:Choice>
              <mc:Fallback>
                <p:oleObj name="Plot" r:id="rId9" imgW="65649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526" y="1635243"/>
                        <a:ext cx="361072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34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BBCE0-4273-4F13-A546-127DDF5F0CA1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теплообмен,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k-ε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модель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 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F03DCC36-9AE1-4AC6-A6CF-57B98CD4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66873"/>
              </p:ext>
            </p:extLst>
          </p:nvPr>
        </p:nvGraphicFramePr>
        <p:xfrm>
          <a:off x="1618411" y="5021043"/>
          <a:ext cx="7536787" cy="150594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1530">
                  <a:extLst>
                    <a:ext uri="{9D8B030D-6E8A-4147-A177-3AD203B41FA5}">
                      <a16:colId xmlns:a16="http://schemas.microsoft.com/office/drawing/2014/main" val="1657246469"/>
                    </a:ext>
                  </a:extLst>
                </a:gridCol>
                <a:gridCol w="606358">
                  <a:extLst>
                    <a:ext uri="{9D8B030D-6E8A-4147-A177-3AD203B41FA5}">
                      <a16:colId xmlns:a16="http://schemas.microsoft.com/office/drawing/2014/main" val="116495705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103220546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3087699729"/>
                    </a:ext>
                  </a:extLst>
                </a:gridCol>
                <a:gridCol w="572775">
                  <a:extLst>
                    <a:ext uri="{9D8B030D-6E8A-4147-A177-3AD203B41FA5}">
                      <a16:colId xmlns:a16="http://schemas.microsoft.com/office/drawing/2014/main" val="3541834897"/>
                    </a:ext>
                  </a:extLst>
                </a:gridCol>
                <a:gridCol w="981764">
                  <a:extLst>
                    <a:ext uri="{9D8B030D-6E8A-4147-A177-3AD203B41FA5}">
                      <a16:colId xmlns:a16="http://schemas.microsoft.com/office/drawing/2014/main" val="3896871312"/>
                    </a:ext>
                  </a:extLst>
                </a:gridCol>
                <a:gridCol w="517527">
                  <a:extLst>
                    <a:ext uri="{9D8B030D-6E8A-4147-A177-3AD203B41FA5}">
                      <a16:colId xmlns:a16="http://schemas.microsoft.com/office/drawing/2014/main" val="1379436840"/>
                    </a:ext>
                  </a:extLst>
                </a:gridCol>
                <a:gridCol w="609580">
                  <a:extLst>
                    <a:ext uri="{9D8B030D-6E8A-4147-A177-3AD203B41FA5}">
                      <a16:colId xmlns:a16="http://schemas.microsoft.com/office/drawing/2014/main" val="1695756314"/>
                    </a:ext>
                  </a:extLst>
                </a:gridCol>
                <a:gridCol w="602324">
                  <a:extLst>
                    <a:ext uri="{9D8B030D-6E8A-4147-A177-3AD203B41FA5}">
                      <a16:colId xmlns:a16="http://schemas.microsoft.com/office/drawing/2014/main" val="251300749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772528011"/>
                    </a:ext>
                  </a:extLst>
                </a:gridCol>
                <a:gridCol w="617295">
                  <a:extLst>
                    <a:ext uri="{9D8B030D-6E8A-4147-A177-3AD203B41FA5}">
                      <a16:colId xmlns:a16="http://schemas.microsoft.com/office/drawing/2014/main" val="83220056"/>
                    </a:ext>
                  </a:extLst>
                </a:gridCol>
              </a:tblGrid>
              <a:tr h="217573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03907"/>
                  </a:ext>
                </a:extLst>
              </a:tr>
              <a:tr h="29027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м/с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869453"/>
                  </a:ext>
                </a:extLst>
              </a:tr>
              <a:tr h="217573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</a:rPr>
                        <a:t>479215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130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102357.8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26.65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404739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63986.4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288753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266498.8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861620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253.5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4263980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315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7F588996-F131-44FA-8AB8-4E3CB7DF58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794391"/>
              </p:ext>
            </p:extLst>
          </p:nvPr>
        </p:nvGraphicFramePr>
        <p:xfrm>
          <a:off x="8013746" y="878567"/>
          <a:ext cx="3929112" cy="412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7497000" progId="Grapher.Document">
                  <p:embed/>
                </p:oleObj>
              </mc:Choice>
              <mc:Fallback>
                <p:oleObj name="Plot" r:id="rId3" imgW="714384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3746" y="878567"/>
                        <a:ext cx="3929112" cy="412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E470ABA-B0B4-453F-B1F2-2E8DB4E5F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989333"/>
              </p:ext>
            </p:extLst>
          </p:nvPr>
        </p:nvGraphicFramePr>
        <p:xfrm>
          <a:off x="3959293" y="1645416"/>
          <a:ext cx="3705174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6156000" progId="Grapher.Document">
                  <p:embed/>
                </p:oleObj>
              </mc:Choice>
              <mc:Fallback>
                <p:oleObj name="Plot" r:id="rId5" imgW="673668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9293" y="1645416"/>
                        <a:ext cx="3705174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A00B8190-00E8-4CB0-BA67-01BA19A4F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956429"/>
              </p:ext>
            </p:extLst>
          </p:nvPr>
        </p:nvGraphicFramePr>
        <p:xfrm>
          <a:off x="119485" y="1616117"/>
          <a:ext cx="3610728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6156000" progId="Grapher.Document">
                  <p:embed/>
                </p:oleObj>
              </mc:Choice>
              <mc:Fallback>
                <p:oleObj name="Plot" r:id="rId7" imgW="656496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485" y="1616117"/>
                        <a:ext cx="3610728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35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BBCE0-4273-4F13-A546-127DDF5F0CA1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теплообмен,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k-ε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модель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 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5F85F30-4A0D-41AB-AFCE-9562216A5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751293"/>
              </p:ext>
            </p:extLst>
          </p:nvPr>
        </p:nvGraphicFramePr>
        <p:xfrm>
          <a:off x="2577635" y="5016157"/>
          <a:ext cx="7536787" cy="150594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1530">
                  <a:extLst>
                    <a:ext uri="{9D8B030D-6E8A-4147-A177-3AD203B41FA5}">
                      <a16:colId xmlns:a16="http://schemas.microsoft.com/office/drawing/2014/main" val="1657246469"/>
                    </a:ext>
                  </a:extLst>
                </a:gridCol>
                <a:gridCol w="606358">
                  <a:extLst>
                    <a:ext uri="{9D8B030D-6E8A-4147-A177-3AD203B41FA5}">
                      <a16:colId xmlns:a16="http://schemas.microsoft.com/office/drawing/2014/main" val="116495705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103220546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3087699729"/>
                    </a:ext>
                  </a:extLst>
                </a:gridCol>
                <a:gridCol w="572775">
                  <a:extLst>
                    <a:ext uri="{9D8B030D-6E8A-4147-A177-3AD203B41FA5}">
                      <a16:colId xmlns:a16="http://schemas.microsoft.com/office/drawing/2014/main" val="3541834897"/>
                    </a:ext>
                  </a:extLst>
                </a:gridCol>
                <a:gridCol w="981764">
                  <a:extLst>
                    <a:ext uri="{9D8B030D-6E8A-4147-A177-3AD203B41FA5}">
                      <a16:colId xmlns:a16="http://schemas.microsoft.com/office/drawing/2014/main" val="3896871312"/>
                    </a:ext>
                  </a:extLst>
                </a:gridCol>
                <a:gridCol w="517527">
                  <a:extLst>
                    <a:ext uri="{9D8B030D-6E8A-4147-A177-3AD203B41FA5}">
                      <a16:colId xmlns:a16="http://schemas.microsoft.com/office/drawing/2014/main" val="1379436840"/>
                    </a:ext>
                  </a:extLst>
                </a:gridCol>
                <a:gridCol w="609580">
                  <a:extLst>
                    <a:ext uri="{9D8B030D-6E8A-4147-A177-3AD203B41FA5}">
                      <a16:colId xmlns:a16="http://schemas.microsoft.com/office/drawing/2014/main" val="1695756314"/>
                    </a:ext>
                  </a:extLst>
                </a:gridCol>
                <a:gridCol w="602324">
                  <a:extLst>
                    <a:ext uri="{9D8B030D-6E8A-4147-A177-3AD203B41FA5}">
                      <a16:colId xmlns:a16="http://schemas.microsoft.com/office/drawing/2014/main" val="251300749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772528011"/>
                    </a:ext>
                  </a:extLst>
                </a:gridCol>
                <a:gridCol w="617295">
                  <a:extLst>
                    <a:ext uri="{9D8B030D-6E8A-4147-A177-3AD203B41FA5}">
                      <a16:colId xmlns:a16="http://schemas.microsoft.com/office/drawing/2014/main" val="83220056"/>
                    </a:ext>
                  </a:extLst>
                </a:gridCol>
              </a:tblGrid>
              <a:tr h="217573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03907"/>
                  </a:ext>
                </a:extLst>
              </a:tr>
              <a:tr h="29027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м/с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869453"/>
                  </a:ext>
                </a:extLst>
              </a:tr>
              <a:tr h="217573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261857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283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97478.6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309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404739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7265.5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288753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30260.2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861620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484162.8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71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36B82B4E-C287-486D-B12D-D5A788DF5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218526"/>
              </p:ext>
            </p:extLst>
          </p:nvPr>
        </p:nvGraphicFramePr>
        <p:xfrm>
          <a:off x="8100272" y="892807"/>
          <a:ext cx="3842586" cy="412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6986520" imgH="7497000" progId="Grapher.Document">
                  <p:embed/>
                </p:oleObj>
              </mc:Choice>
              <mc:Fallback>
                <p:oleObj name="Plot" r:id="rId3" imgW="6986520" imgH="7497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0272" y="892807"/>
                        <a:ext cx="3842586" cy="412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D5013E7-EA63-4A94-AE8E-8621561DF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067908"/>
              </p:ext>
            </p:extLst>
          </p:nvPr>
        </p:nvGraphicFramePr>
        <p:xfrm>
          <a:off x="3968892" y="1630357"/>
          <a:ext cx="3705174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736680" imgH="6156000" progId="Grapher.Document">
                  <p:embed/>
                </p:oleObj>
              </mc:Choice>
              <mc:Fallback>
                <p:oleObj name="Plot" r:id="rId5" imgW="673668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8892" y="1630357"/>
                        <a:ext cx="3705174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6E13A2A-A9C0-4E71-BB1F-2DF32AE511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012256"/>
              </p:ext>
            </p:extLst>
          </p:nvPr>
        </p:nvGraphicFramePr>
        <p:xfrm>
          <a:off x="18669" y="1573395"/>
          <a:ext cx="3697254" cy="33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722280" imgH="6156000" progId="Grapher.Document">
                  <p:embed/>
                </p:oleObj>
              </mc:Choice>
              <mc:Fallback>
                <p:oleObj name="Plot" r:id="rId7" imgW="6722280" imgH="615600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669" y="1573395"/>
                        <a:ext cx="3697254" cy="33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BBCE0-4273-4F13-A546-127DDF5F0CA1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теплообмен,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k-ε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модель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  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212DD5D3-C5D6-45D3-A3C1-C63949C20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68809"/>
              </p:ext>
            </p:extLst>
          </p:nvPr>
        </p:nvGraphicFramePr>
        <p:xfrm>
          <a:off x="2577635" y="5016157"/>
          <a:ext cx="7536787" cy="150594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1530">
                  <a:extLst>
                    <a:ext uri="{9D8B030D-6E8A-4147-A177-3AD203B41FA5}">
                      <a16:colId xmlns:a16="http://schemas.microsoft.com/office/drawing/2014/main" val="1657246469"/>
                    </a:ext>
                  </a:extLst>
                </a:gridCol>
                <a:gridCol w="606358">
                  <a:extLst>
                    <a:ext uri="{9D8B030D-6E8A-4147-A177-3AD203B41FA5}">
                      <a16:colId xmlns:a16="http://schemas.microsoft.com/office/drawing/2014/main" val="116495705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1032205461"/>
                    </a:ext>
                  </a:extLst>
                </a:gridCol>
                <a:gridCol w="723943">
                  <a:extLst>
                    <a:ext uri="{9D8B030D-6E8A-4147-A177-3AD203B41FA5}">
                      <a16:colId xmlns:a16="http://schemas.microsoft.com/office/drawing/2014/main" val="3087699729"/>
                    </a:ext>
                  </a:extLst>
                </a:gridCol>
                <a:gridCol w="572775">
                  <a:extLst>
                    <a:ext uri="{9D8B030D-6E8A-4147-A177-3AD203B41FA5}">
                      <a16:colId xmlns:a16="http://schemas.microsoft.com/office/drawing/2014/main" val="3541834897"/>
                    </a:ext>
                  </a:extLst>
                </a:gridCol>
                <a:gridCol w="981764">
                  <a:extLst>
                    <a:ext uri="{9D8B030D-6E8A-4147-A177-3AD203B41FA5}">
                      <a16:colId xmlns:a16="http://schemas.microsoft.com/office/drawing/2014/main" val="3896871312"/>
                    </a:ext>
                  </a:extLst>
                </a:gridCol>
                <a:gridCol w="517527">
                  <a:extLst>
                    <a:ext uri="{9D8B030D-6E8A-4147-A177-3AD203B41FA5}">
                      <a16:colId xmlns:a16="http://schemas.microsoft.com/office/drawing/2014/main" val="1379436840"/>
                    </a:ext>
                  </a:extLst>
                </a:gridCol>
                <a:gridCol w="609580">
                  <a:extLst>
                    <a:ext uri="{9D8B030D-6E8A-4147-A177-3AD203B41FA5}">
                      <a16:colId xmlns:a16="http://schemas.microsoft.com/office/drawing/2014/main" val="1695756314"/>
                    </a:ext>
                  </a:extLst>
                </a:gridCol>
                <a:gridCol w="602324">
                  <a:extLst>
                    <a:ext uri="{9D8B030D-6E8A-4147-A177-3AD203B41FA5}">
                      <a16:colId xmlns:a16="http://schemas.microsoft.com/office/drawing/2014/main" val="251300749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772528011"/>
                    </a:ext>
                  </a:extLst>
                </a:gridCol>
                <a:gridCol w="617295">
                  <a:extLst>
                    <a:ext uri="{9D8B030D-6E8A-4147-A177-3AD203B41FA5}">
                      <a16:colId xmlns:a16="http://schemas.microsoft.com/office/drawing/2014/main" val="83220056"/>
                    </a:ext>
                  </a:extLst>
                </a:gridCol>
              </a:tblGrid>
              <a:tr h="217573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Условия экспериментов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03907"/>
                  </a:ext>
                </a:extLst>
              </a:tr>
              <a:tr h="29027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м/с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2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k, 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м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/с</a:t>
                      </a:r>
                      <a:r>
                        <a:rPr lang="ru-RU" sz="12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en-US" sz="12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ru-RU" sz="12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869453"/>
                  </a:ext>
                </a:extLst>
              </a:tr>
              <a:tr h="217573"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96957</a:t>
                      </a: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286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117992.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404739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288753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339.3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861620"/>
                  </a:ext>
                </a:extLst>
              </a:tr>
              <a:tr h="217573"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5428.4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10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78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54E9DC-E038-478D-8839-CBFFA9CE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07" y="2642876"/>
            <a:ext cx="1373029" cy="118443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BA9CB2-DFCE-4A79-8A7C-0D5EC7077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92" y="1291393"/>
            <a:ext cx="1278731" cy="11615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988BD8C-E1C3-4DE8-A520-5BAC0818A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077" y="2647261"/>
            <a:ext cx="1301591" cy="11787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E975D0-50D7-4740-8340-74A5F2761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503" y="1284911"/>
            <a:ext cx="1283018" cy="1163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80EAF1-C1E3-49D3-A2F8-822450116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134" y="2647261"/>
            <a:ext cx="1271588" cy="11687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B22F90-105C-434C-8219-4BEB142434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7276" y="1281339"/>
            <a:ext cx="1297305" cy="11730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EC7D92-1D5C-46BF-9A49-883205C339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67" y="2628892"/>
            <a:ext cx="1284446" cy="11658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A7D903-2DEE-4904-B490-FD72F89849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795" y="1277766"/>
            <a:ext cx="1301591" cy="1167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для режима № 1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37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266E7-CF86-4B1A-B12F-28FAEC2924A9}"/>
              </a:ext>
            </a:extLst>
          </p:cNvPr>
          <p:cNvSpPr txBox="1"/>
          <p:nvPr/>
        </p:nvSpPr>
        <p:spPr>
          <a:xfrm>
            <a:off x="425427" y="5220181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2593E6-231B-41FB-A045-273B91F9A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0553" y="1284911"/>
            <a:ext cx="1298734" cy="11658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16324-5B9C-4D38-BEAE-A3810B59D6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0448" y="4022471"/>
            <a:ext cx="1294448" cy="117300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CB71643-2A4E-43EA-9523-82E6B66FB4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9964" y="1299198"/>
            <a:ext cx="1281589" cy="116300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081B52-C576-43BF-A3A7-71072A96ED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69963" y="4024523"/>
            <a:ext cx="1277303" cy="11730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29375F6-5329-4501-8C3F-ACC5FD514C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5088" y="1284911"/>
            <a:ext cx="1277303" cy="116586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0201837-3B61-4C78-829B-5A6D7CBEA1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34479" y="4022471"/>
            <a:ext cx="1288733" cy="115443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D5B39CF-5318-488A-BD6E-D331E87F9B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55924" y="1270805"/>
            <a:ext cx="1273016" cy="117300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22DCA73-4439-4667-969C-92273187E7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72420" y="4030329"/>
            <a:ext cx="1283018" cy="115728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1DFAFAB-5F15-4F51-A86F-B5326A0253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09679" y="2650119"/>
            <a:ext cx="1287304" cy="117300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FACE350-48C4-4949-B617-9A74A2E0D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69964" y="2650119"/>
            <a:ext cx="1277303" cy="11658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AFD7393-0204-441C-8ECD-6DEDA8742B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4479" y="2657263"/>
            <a:ext cx="1281589" cy="116871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A476A83-840B-4582-8B47-C977FB6D17C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72420" y="2628892"/>
            <a:ext cx="1377315" cy="1184434"/>
          </a:xfrm>
          <a:prstGeom prst="rect">
            <a:avLst/>
          </a:prstGeom>
        </p:spPr>
      </p:pic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9556676C-5586-4D43-95DD-5C82F5716529}"/>
              </a:ext>
            </a:extLst>
          </p:cNvPr>
          <p:cNvSpPr/>
          <p:nvPr/>
        </p:nvSpPr>
        <p:spPr>
          <a:xfrm rot="16200000">
            <a:off x="1660879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B2DAD2-96DD-4048-A577-D54E218A4749}"/>
              </a:ext>
            </a:extLst>
          </p:cNvPr>
          <p:cNvSpPr txBox="1"/>
          <p:nvPr/>
        </p:nvSpPr>
        <p:spPr>
          <a:xfrm>
            <a:off x="1084841" y="5879113"/>
            <a:ext cx="1322826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0.5 %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Левая фигурная скобка 56">
            <a:extLst>
              <a:ext uri="{FF2B5EF4-FFF2-40B4-BE49-F238E27FC236}">
                <a16:creationId xmlns:a16="http://schemas.microsoft.com/office/drawing/2014/main" id="{6302CA58-8E06-4C10-AF67-DB98B178EDAE}"/>
              </a:ext>
            </a:extLst>
          </p:cNvPr>
          <p:cNvSpPr/>
          <p:nvPr/>
        </p:nvSpPr>
        <p:spPr>
          <a:xfrm rot="16200000">
            <a:off x="4484588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7A4A63-C8BB-4C8F-A4BB-3285E1D020F9}"/>
              </a:ext>
            </a:extLst>
          </p:cNvPr>
          <p:cNvSpPr txBox="1"/>
          <p:nvPr/>
        </p:nvSpPr>
        <p:spPr>
          <a:xfrm>
            <a:off x="3866400" y="5879113"/>
            <a:ext cx="1412819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3.5 %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Левая фигурная скобка 58">
            <a:extLst>
              <a:ext uri="{FF2B5EF4-FFF2-40B4-BE49-F238E27FC236}">
                <a16:creationId xmlns:a16="http://schemas.microsoft.com/office/drawing/2014/main" id="{DFAF7F01-ED12-42E4-ABAC-B88682611301}"/>
              </a:ext>
            </a:extLst>
          </p:cNvPr>
          <p:cNvSpPr/>
          <p:nvPr/>
        </p:nvSpPr>
        <p:spPr>
          <a:xfrm rot="16200000">
            <a:off x="7339713" y="4746335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430C9B-C786-46D8-B034-24309A4A550A}"/>
              </a:ext>
            </a:extLst>
          </p:cNvPr>
          <p:cNvSpPr txBox="1"/>
          <p:nvPr/>
        </p:nvSpPr>
        <p:spPr>
          <a:xfrm>
            <a:off x="6814445" y="5855448"/>
            <a:ext cx="1322826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Левая фигурная скобка 60">
            <a:extLst>
              <a:ext uri="{FF2B5EF4-FFF2-40B4-BE49-F238E27FC236}">
                <a16:creationId xmlns:a16="http://schemas.microsoft.com/office/drawing/2014/main" id="{035A08C5-1527-4042-9A25-7909D6458417}"/>
              </a:ext>
            </a:extLst>
          </p:cNvPr>
          <p:cNvSpPr/>
          <p:nvPr/>
        </p:nvSpPr>
        <p:spPr>
          <a:xfrm rot="16200000">
            <a:off x="10187045" y="4746796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6813C9-72AF-4631-AFA2-BFEB648D81C2}"/>
              </a:ext>
            </a:extLst>
          </p:cNvPr>
          <p:cNvSpPr txBox="1"/>
          <p:nvPr/>
        </p:nvSpPr>
        <p:spPr>
          <a:xfrm>
            <a:off x="9754951" y="5855449"/>
            <a:ext cx="1322826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10 %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19948A-4F07-4038-A041-B6F4656B07D3}"/>
              </a:ext>
            </a:extLst>
          </p:cNvPr>
          <p:cNvSpPr txBox="1"/>
          <p:nvPr/>
        </p:nvSpPr>
        <p:spPr>
          <a:xfrm>
            <a:off x="1831536" y="5223682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79.2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89986F-0052-40E6-AD50-167A3194AD4D}"/>
              </a:ext>
            </a:extLst>
          </p:cNvPr>
          <p:cNvSpPr txBox="1"/>
          <p:nvPr/>
        </p:nvSpPr>
        <p:spPr>
          <a:xfrm>
            <a:off x="3238879" y="5216680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34E0ED-976C-4AD1-ADF7-0A8186503D88}"/>
              </a:ext>
            </a:extLst>
          </p:cNvPr>
          <p:cNvSpPr txBox="1"/>
          <p:nvPr/>
        </p:nvSpPr>
        <p:spPr>
          <a:xfrm>
            <a:off x="4644988" y="5220181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554.6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54A7B9-3D83-40AD-A91B-2CC305AD410A}"/>
              </a:ext>
            </a:extLst>
          </p:cNvPr>
          <p:cNvSpPr txBox="1"/>
          <p:nvPr/>
        </p:nvSpPr>
        <p:spPr>
          <a:xfrm>
            <a:off x="6069749" y="5226681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66E847-F9D0-46AC-894C-C2789F0F3E4F}"/>
              </a:ext>
            </a:extLst>
          </p:cNvPr>
          <p:cNvSpPr txBox="1"/>
          <p:nvPr/>
        </p:nvSpPr>
        <p:spPr>
          <a:xfrm>
            <a:off x="7475858" y="5230182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792.3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1F630D-4A28-4E65-B61A-9D9CBCFB04FF}"/>
              </a:ext>
            </a:extLst>
          </p:cNvPr>
          <p:cNvSpPr txBox="1"/>
          <p:nvPr/>
        </p:nvSpPr>
        <p:spPr>
          <a:xfrm>
            <a:off x="8896901" y="5223754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AD9753C-DA29-4218-8CD9-5D23494DD308}"/>
              </a:ext>
            </a:extLst>
          </p:cNvPr>
          <p:cNvSpPr txBox="1"/>
          <p:nvPr/>
        </p:nvSpPr>
        <p:spPr>
          <a:xfrm>
            <a:off x="10303009" y="5227255"/>
            <a:ext cx="1392409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1584.7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4A4F60-2AB4-460D-9EA5-A3F881862E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3211" y="4041980"/>
            <a:ext cx="1274445" cy="11701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685771-5C9D-4E74-ACAF-8E4AFD4340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73706" y="4008183"/>
            <a:ext cx="1273016" cy="11687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169788-04AA-49A8-96D1-8CA706AC6DC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13393" y="4010326"/>
            <a:ext cx="1267301" cy="116443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1FC94CC-8B63-4704-B422-DCED6C6F69B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4361" y="4008898"/>
            <a:ext cx="1281589" cy="118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097F8FC-4FB2-4C79-9ABE-9AA59795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677" y="1305953"/>
            <a:ext cx="1278731" cy="116586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DD98C99-86E4-4309-A3C2-9DF085863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022" y="2674406"/>
            <a:ext cx="1277303" cy="11615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BDEAB02-CF53-4C1F-A15C-092A1D90F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812" y="1294912"/>
            <a:ext cx="1273016" cy="117586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22B565D-C28B-44A2-8CE5-0822638DA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563" y="2640913"/>
            <a:ext cx="1274445" cy="116728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579621C-83FC-4E72-BC73-5CF7DD34E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998" y="1304913"/>
            <a:ext cx="1295876" cy="11687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68A7CAA-178D-439F-833A-3A0104F57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310" y="2656547"/>
            <a:ext cx="1285875" cy="11644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9D9370-0F05-44E2-9720-D93DC8489D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69" y="1298483"/>
            <a:ext cx="1293019" cy="116443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E71B304-ACFC-4187-917F-E3D306F7A6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8084" y="2647974"/>
            <a:ext cx="1283018" cy="116728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4AA7425-EEAB-4A8E-ADAF-FFC0F85414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807" y="4024614"/>
            <a:ext cx="1280160" cy="116871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5BDFC53-253A-41EB-9037-25E3F9DEBF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3234" y="2655705"/>
            <a:ext cx="1288733" cy="117157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4ACF517-7D51-4526-B475-F215A36046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7677" y="2656548"/>
            <a:ext cx="1281589" cy="116443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81FA86-B3D6-44E5-A2B2-F20B97CACF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2747" y="1287769"/>
            <a:ext cx="1275874" cy="117300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517D938-7957-4FCA-BA1A-FA755FCF0A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3564" y="4003362"/>
            <a:ext cx="1285875" cy="11601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693D124-BFE4-4EB2-A8A2-0AF2E55B5E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5909" y="1294913"/>
            <a:ext cx="1277303" cy="116586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8C2B95-60C8-40F9-BEA6-78C84EE4EC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5478" y="4022471"/>
            <a:ext cx="1290161" cy="117300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F5FC43-D655-4891-8380-50D2C72BA0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91194" y="2656549"/>
            <a:ext cx="1278731" cy="11701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DB269-3EE1-4164-B455-C494919A52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81394" y="1294912"/>
            <a:ext cx="1273016" cy="11744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2F1748-15ED-48C4-8A0B-94A69A14509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26885" y="4005499"/>
            <a:ext cx="1281589" cy="11672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E2A86F-4D3A-481B-82C3-7B39A84117B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22206" y="2664405"/>
            <a:ext cx="1274445" cy="117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BB0BDE-9248-4A93-8256-FBAF9828570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21382" y="1294912"/>
            <a:ext cx="1283018" cy="1190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для режима №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5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38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48C156-2D95-407A-813F-B15D9473BEE5}"/>
              </a:ext>
            </a:extLst>
          </p:cNvPr>
          <p:cNvSpPr txBox="1"/>
          <p:nvPr/>
        </p:nvSpPr>
        <p:spPr>
          <a:xfrm>
            <a:off x="425427" y="5220181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Левая фигурная скобка 41">
            <a:extLst>
              <a:ext uri="{FF2B5EF4-FFF2-40B4-BE49-F238E27FC236}">
                <a16:creationId xmlns:a16="http://schemas.microsoft.com/office/drawing/2014/main" id="{D2CA2DCB-7732-4E93-AA53-E90E03DCFC8B}"/>
              </a:ext>
            </a:extLst>
          </p:cNvPr>
          <p:cNvSpPr/>
          <p:nvPr/>
        </p:nvSpPr>
        <p:spPr>
          <a:xfrm rot="16200000">
            <a:off x="1660879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99CF8C-76F0-4058-A6A9-3FDCC9719BCA}"/>
              </a:ext>
            </a:extLst>
          </p:cNvPr>
          <p:cNvSpPr txBox="1"/>
          <p:nvPr/>
        </p:nvSpPr>
        <p:spPr>
          <a:xfrm>
            <a:off x="1084841" y="5879113"/>
            <a:ext cx="1322826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0.5 %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Левая фигурная скобка 43">
            <a:extLst>
              <a:ext uri="{FF2B5EF4-FFF2-40B4-BE49-F238E27FC236}">
                <a16:creationId xmlns:a16="http://schemas.microsoft.com/office/drawing/2014/main" id="{2CA5CE81-C85A-4E14-8D0F-0F23BA6B4AF5}"/>
              </a:ext>
            </a:extLst>
          </p:cNvPr>
          <p:cNvSpPr/>
          <p:nvPr/>
        </p:nvSpPr>
        <p:spPr>
          <a:xfrm rot="16200000">
            <a:off x="4484588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3898B3-806B-4B9D-A0E2-9A4756F4019A}"/>
              </a:ext>
            </a:extLst>
          </p:cNvPr>
          <p:cNvSpPr txBox="1"/>
          <p:nvPr/>
        </p:nvSpPr>
        <p:spPr>
          <a:xfrm>
            <a:off x="3866400" y="5879113"/>
            <a:ext cx="1412819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3.5 %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Левая фигурная скобка 53">
            <a:extLst>
              <a:ext uri="{FF2B5EF4-FFF2-40B4-BE49-F238E27FC236}">
                <a16:creationId xmlns:a16="http://schemas.microsoft.com/office/drawing/2014/main" id="{4368CC59-E18B-4E0D-9E7A-E30056405583}"/>
              </a:ext>
            </a:extLst>
          </p:cNvPr>
          <p:cNvSpPr/>
          <p:nvPr/>
        </p:nvSpPr>
        <p:spPr>
          <a:xfrm rot="16200000">
            <a:off x="7339713" y="4746335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314253-CFCF-4792-A549-78F7C2490D02}"/>
              </a:ext>
            </a:extLst>
          </p:cNvPr>
          <p:cNvSpPr txBox="1"/>
          <p:nvPr/>
        </p:nvSpPr>
        <p:spPr>
          <a:xfrm>
            <a:off x="6814445" y="5855448"/>
            <a:ext cx="1322826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Левая фигурная скобка 63">
            <a:extLst>
              <a:ext uri="{FF2B5EF4-FFF2-40B4-BE49-F238E27FC236}">
                <a16:creationId xmlns:a16="http://schemas.microsoft.com/office/drawing/2014/main" id="{8D1A19A6-5069-4F36-B04B-E7DF9F63BE28}"/>
              </a:ext>
            </a:extLst>
          </p:cNvPr>
          <p:cNvSpPr/>
          <p:nvPr/>
        </p:nvSpPr>
        <p:spPr>
          <a:xfrm rot="16200000">
            <a:off x="10187045" y="4746796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B1811C-B505-4EED-A154-25E30BA3B606}"/>
              </a:ext>
            </a:extLst>
          </p:cNvPr>
          <p:cNvSpPr txBox="1"/>
          <p:nvPr/>
        </p:nvSpPr>
        <p:spPr>
          <a:xfrm>
            <a:off x="9754951" y="5855449"/>
            <a:ext cx="1322826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10 %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204DEB-30DB-4CAB-8EA2-82CB24621AB8}"/>
              </a:ext>
            </a:extLst>
          </p:cNvPr>
          <p:cNvSpPr txBox="1"/>
          <p:nvPr/>
        </p:nvSpPr>
        <p:spPr>
          <a:xfrm>
            <a:off x="1831536" y="5223682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43.3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DFB49E-03F6-454F-B6F8-198401F6D1DA}"/>
              </a:ext>
            </a:extLst>
          </p:cNvPr>
          <p:cNvSpPr txBox="1"/>
          <p:nvPr/>
        </p:nvSpPr>
        <p:spPr>
          <a:xfrm>
            <a:off x="3238879" y="5216680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F44FC7-2473-49B5-BA93-02DE0B9CD809}"/>
              </a:ext>
            </a:extLst>
          </p:cNvPr>
          <p:cNvSpPr txBox="1"/>
          <p:nvPr/>
        </p:nvSpPr>
        <p:spPr>
          <a:xfrm>
            <a:off x="4644988" y="5220181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303.1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15CE05-6542-4489-BD03-5272ED5E00E2}"/>
              </a:ext>
            </a:extLst>
          </p:cNvPr>
          <p:cNvSpPr txBox="1"/>
          <p:nvPr/>
        </p:nvSpPr>
        <p:spPr>
          <a:xfrm>
            <a:off x="6069749" y="5226681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EA5AB6-F758-4142-A7DE-0B25D43572F8}"/>
              </a:ext>
            </a:extLst>
          </p:cNvPr>
          <p:cNvSpPr txBox="1"/>
          <p:nvPr/>
        </p:nvSpPr>
        <p:spPr>
          <a:xfrm>
            <a:off x="7475858" y="5230182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433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D61E1E1-009D-4037-8D33-47678720BF91}"/>
              </a:ext>
            </a:extLst>
          </p:cNvPr>
          <p:cNvSpPr txBox="1"/>
          <p:nvPr/>
        </p:nvSpPr>
        <p:spPr>
          <a:xfrm>
            <a:off x="8896901" y="5223754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4CDD75-C66C-43AA-B4C4-2BAFF5F8454D}"/>
              </a:ext>
            </a:extLst>
          </p:cNvPr>
          <p:cNvSpPr txBox="1"/>
          <p:nvPr/>
        </p:nvSpPr>
        <p:spPr>
          <a:xfrm>
            <a:off x="10303009" y="5227255"/>
            <a:ext cx="1392409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865.9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43A7F2-6B37-422C-BBD0-5BABAC66A9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3226" y="4026043"/>
            <a:ext cx="1284446" cy="116728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4A9C5D6-11F3-4E47-A3D4-E1D268A0C7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60511" y="4050820"/>
            <a:ext cx="1268730" cy="116586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AC6C0BC-872E-4595-ACEC-990A9E0F993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22022" y="4022471"/>
            <a:ext cx="1277303" cy="116586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2BDEA5B-6E3B-4918-9E48-8EEE64FE12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73834" y="2640912"/>
            <a:ext cx="1281589" cy="116728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4E60C0A-B51B-4A0A-A898-481C106BFCC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91971" y="4012012"/>
            <a:ext cx="1277303" cy="11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93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6925355-DABE-4182-9DDA-2F667F22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509" y="2630631"/>
            <a:ext cx="1275874" cy="118300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E4BD06-2672-498E-838B-4B795B0B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496" y="1307769"/>
            <a:ext cx="1284446" cy="11715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47E167-66CF-4F2F-A9A6-8D355DAAD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048" y="2655474"/>
            <a:ext cx="1281589" cy="11730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A89B26-4122-4BFA-B04B-B8C0CCF2F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628" y="1307770"/>
            <a:ext cx="1307306" cy="1171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699EE0-36DB-49B9-A771-5F7CA98F5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979" y="2630631"/>
            <a:ext cx="1278731" cy="11758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10B7AA-5545-49CB-93FB-25118849C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7244" y="1307771"/>
            <a:ext cx="1278731" cy="11701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4B0E64-5AE1-440C-9883-48F6FACBE8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025" y="2654172"/>
            <a:ext cx="1273016" cy="11715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48D21C-85F2-40A3-8AF6-65486DBE4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003" y="1320630"/>
            <a:ext cx="1285875" cy="117871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F57EDF9-CF8B-469E-B71A-48939512C6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5753" y="4016756"/>
            <a:ext cx="1368743" cy="118443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7494E68-7544-43B4-9325-0FA1BFAE06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213" y="3992630"/>
            <a:ext cx="1380173" cy="116443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F74019F-5AF2-4324-8F16-5E636311BC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3169" y="4008048"/>
            <a:ext cx="1347311" cy="1174433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E42CDC8-C137-409E-881F-AD73846303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1158" y="4014393"/>
            <a:ext cx="1353026" cy="117014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8399422-ACCE-4C32-B3FB-51E4F6FF02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9279" y="2640564"/>
            <a:ext cx="1280160" cy="117871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3037A81-C496-4304-8188-BFF12D16BC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38516" y="1294912"/>
            <a:ext cx="1274445" cy="11615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B560C54-D574-4A7D-BB80-0C5A1B5FF0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9225" y="1313104"/>
            <a:ext cx="1281589" cy="117014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92174AC-DCFC-4171-A6DD-ED71689D52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0708" y="1307771"/>
            <a:ext cx="1278731" cy="11715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3CEA4A9-8376-4F03-8E6D-C282D2AB7D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15287" y="2631544"/>
            <a:ext cx="1280160" cy="119300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37CEBC4-104E-4493-A4FB-C95477A5EDC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80562" y="1294912"/>
            <a:ext cx="1284446" cy="11844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727A3D8-034C-4A25-A223-17AF87459A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25063" y="2655705"/>
            <a:ext cx="1271588" cy="11801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4358D7-B770-4679-8626-37B6A10B33E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30460" y="1312942"/>
            <a:ext cx="1273016" cy="1177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интенсивности турбулентности потока на теплообмен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 </a:t>
            </a: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для режима № </a:t>
            </a:r>
            <a:r>
              <a:rPr lang="en-US" sz="2600" dirty="0">
                <a:solidFill>
                  <a:srgbClr val="14498C"/>
                </a:solidFill>
                <a:latin typeface="Calibri" panose="020F0502020204030204" pitchFamily="34" charset="0"/>
              </a:rPr>
              <a:t>8</a:t>
            </a:r>
            <a:endParaRPr lang="ru-RU" sz="2600" dirty="0">
              <a:solidFill>
                <a:srgbClr val="1449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F98A2D4-E024-4341-818C-2AFB5DC9482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43325" y="2617033"/>
            <a:ext cx="1278731" cy="119300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4F3044B-9DDC-4BFF-869D-883D95E97313}"/>
              </a:ext>
            </a:extLst>
          </p:cNvPr>
          <p:cNvSpPr txBox="1"/>
          <p:nvPr/>
        </p:nvSpPr>
        <p:spPr>
          <a:xfrm>
            <a:off x="425427" y="5220181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Левая фигурная скобка 44">
            <a:extLst>
              <a:ext uri="{FF2B5EF4-FFF2-40B4-BE49-F238E27FC236}">
                <a16:creationId xmlns:a16="http://schemas.microsoft.com/office/drawing/2014/main" id="{688B368C-9BB1-4579-AE20-ED5FDDD505DB}"/>
              </a:ext>
            </a:extLst>
          </p:cNvPr>
          <p:cNvSpPr/>
          <p:nvPr/>
        </p:nvSpPr>
        <p:spPr>
          <a:xfrm rot="16200000">
            <a:off x="1660879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AE082-0000-413C-A242-6946AFC9E754}"/>
              </a:ext>
            </a:extLst>
          </p:cNvPr>
          <p:cNvSpPr txBox="1"/>
          <p:nvPr/>
        </p:nvSpPr>
        <p:spPr>
          <a:xfrm>
            <a:off x="1084841" y="5879113"/>
            <a:ext cx="1322826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0.5 %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Левая фигурная скобка 53">
            <a:extLst>
              <a:ext uri="{FF2B5EF4-FFF2-40B4-BE49-F238E27FC236}">
                <a16:creationId xmlns:a16="http://schemas.microsoft.com/office/drawing/2014/main" id="{3E220E79-8CA7-499C-A689-822AC117D933}"/>
              </a:ext>
            </a:extLst>
          </p:cNvPr>
          <p:cNvSpPr/>
          <p:nvPr/>
        </p:nvSpPr>
        <p:spPr>
          <a:xfrm rot="16200000">
            <a:off x="4484588" y="4770460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D7C3F9-1295-4D87-8E0B-E9F092743B5A}"/>
              </a:ext>
            </a:extLst>
          </p:cNvPr>
          <p:cNvSpPr txBox="1"/>
          <p:nvPr/>
        </p:nvSpPr>
        <p:spPr>
          <a:xfrm>
            <a:off x="3866400" y="5879113"/>
            <a:ext cx="1412819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3.5 %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Левая фигурная скобка 63">
            <a:extLst>
              <a:ext uri="{FF2B5EF4-FFF2-40B4-BE49-F238E27FC236}">
                <a16:creationId xmlns:a16="http://schemas.microsoft.com/office/drawing/2014/main" id="{8484A364-2D10-4AE7-82F0-3BBED208AB6D}"/>
              </a:ext>
            </a:extLst>
          </p:cNvPr>
          <p:cNvSpPr/>
          <p:nvPr/>
        </p:nvSpPr>
        <p:spPr>
          <a:xfrm rot="16200000">
            <a:off x="7339713" y="4746335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D1A02F-3A33-46C7-9CC1-A80A977FFC14}"/>
              </a:ext>
            </a:extLst>
          </p:cNvPr>
          <p:cNvSpPr txBox="1"/>
          <p:nvPr/>
        </p:nvSpPr>
        <p:spPr>
          <a:xfrm>
            <a:off x="6814445" y="5855448"/>
            <a:ext cx="1322826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5 %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Левая фигурная скобка 65">
            <a:extLst>
              <a:ext uri="{FF2B5EF4-FFF2-40B4-BE49-F238E27FC236}">
                <a16:creationId xmlns:a16="http://schemas.microsoft.com/office/drawing/2014/main" id="{047EDC72-28F8-4406-845C-5D8E4F0546F7}"/>
              </a:ext>
            </a:extLst>
          </p:cNvPr>
          <p:cNvSpPr/>
          <p:nvPr/>
        </p:nvSpPr>
        <p:spPr>
          <a:xfrm rot="16200000">
            <a:off x="10187045" y="4746796"/>
            <a:ext cx="170750" cy="17906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520A28-404F-4548-AE6B-EEA22FEC3D09}"/>
              </a:ext>
            </a:extLst>
          </p:cNvPr>
          <p:cNvSpPr txBox="1"/>
          <p:nvPr/>
        </p:nvSpPr>
        <p:spPr>
          <a:xfrm>
            <a:off x="9754951" y="5855449"/>
            <a:ext cx="1322826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el-G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 = 10 %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2AE71B-C2D4-4F3C-866F-8097C1BC5B8A}"/>
              </a:ext>
            </a:extLst>
          </p:cNvPr>
          <p:cNvSpPr txBox="1"/>
          <p:nvPr/>
        </p:nvSpPr>
        <p:spPr>
          <a:xfrm>
            <a:off x="1831536" y="5223682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16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D2A806-7CCB-4ACB-827A-2C6DA8ECFE3A}"/>
              </a:ext>
            </a:extLst>
          </p:cNvPr>
          <p:cNvSpPr txBox="1"/>
          <p:nvPr/>
        </p:nvSpPr>
        <p:spPr>
          <a:xfrm>
            <a:off x="3238879" y="5216680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819D0B-F769-4B2A-9F62-0E34DFEC2384}"/>
              </a:ext>
            </a:extLst>
          </p:cNvPr>
          <p:cNvSpPr txBox="1"/>
          <p:nvPr/>
        </p:nvSpPr>
        <p:spPr>
          <a:xfrm>
            <a:off x="4644988" y="5220181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112.2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F0E80D-9B2C-4754-8FE8-88D06F690ADF}"/>
              </a:ext>
            </a:extLst>
          </p:cNvPr>
          <p:cNvSpPr txBox="1"/>
          <p:nvPr/>
        </p:nvSpPr>
        <p:spPr>
          <a:xfrm>
            <a:off x="6069749" y="5226681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E64EC8-63EC-4E37-921A-DD17EBD43B24}"/>
              </a:ext>
            </a:extLst>
          </p:cNvPr>
          <p:cNvSpPr txBox="1"/>
          <p:nvPr/>
        </p:nvSpPr>
        <p:spPr>
          <a:xfrm>
            <a:off x="7475858" y="5230182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160.3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3763D9-26FC-4E62-B0C4-B54A7861981F}"/>
              </a:ext>
            </a:extLst>
          </p:cNvPr>
          <p:cNvSpPr txBox="1"/>
          <p:nvPr/>
        </p:nvSpPr>
        <p:spPr>
          <a:xfrm>
            <a:off x="8896901" y="5223754"/>
            <a:ext cx="1252428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100</a:t>
            </a:r>
            <a:endParaRPr lang="ru-RU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DD3F7C-991D-40B7-856C-881AEA1B3E5D}"/>
              </a:ext>
            </a:extLst>
          </p:cNvPr>
          <p:cNvSpPr txBox="1"/>
          <p:nvPr/>
        </p:nvSpPr>
        <p:spPr>
          <a:xfrm>
            <a:off x="10303009" y="5227255"/>
            <a:ext cx="1392409" cy="3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80"/>
              </a:lnSpc>
              <a:defRPr/>
            </a:pP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l-G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ν</a:t>
            </a:r>
            <a:r>
              <a:rPr lang="en-US" sz="1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320.6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4AE783-F98D-4C5E-A9B2-BB0A81641F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9247" y="3996618"/>
            <a:ext cx="1354455" cy="11858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BB4706-EE7C-4B0F-A060-DA6CC551636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51253" y="4008048"/>
            <a:ext cx="1370171" cy="11815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06F88C-0C85-441B-99FC-9C044E6493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13261" y="3990228"/>
            <a:ext cx="1370171" cy="11844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5E354DD-51DE-4CDA-BAA4-9E098ABA1CE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18550" y="3997372"/>
            <a:ext cx="1384459" cy="11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749201" y="382411"/>
            <a:ext cx="1119365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Расчетная сетка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9" name="Содержимое 2">
            <a:extLst>
              <a:ext uri="{FF2B5EF4-FFF2-40B4-BE49-F238E27FC236}">
                <a16:creationId xmlns:a16="http://schemas.microsoft.com/office/drawing/2014/main" id="{1B1EE2E9-3C48-4D3D-A8BB-A667BFD50FEE}"/>
              </a:ext>
            </a:extLst>
          </p:cNvPr>
          <p:cNvSpPr txBox="1">
            <a:spLocks/>
          </p:cNvSpPr>
          <p:nvPr/>
        </p:nvSpPr>
        <p:spPr>
          <a:xfrm>
            <a:off x="6902824" y="3853762"/>
            <a:ext cx="5040034" cy="18827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входной границе фиксировались параметры течения.</a:t>
            </a:r>
          </a:p>
          <a:p>
            <a:pPr algn="just"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внешних дозвуковых границах фиксировалось статическое давление.</a:t>
            </a:r>
          </a:p>
          <a:p>
            <a:pPr algn="just"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гладкой изотермической стенке задавалась постоянная температура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боковых границах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ставилось условие периодичности.	</a:t>
            </a:r>
          </a:p>
        </p:txBody>
      </p:sp>
      <p:graphicFrame>
        <p:nvGraphicFramePr>
          <p:cNvPr id="11" name="Таблица 20">
            <a:extLst>
              <a:ext uri="{FF2B5EF4-FFF2-40B4-BE49-F238E27FC236}">
                <a16:creationId xmlns:a16="http://schemas.microsoft.com/office/drawing/2014/main" id="{31D667F4-5E37-42AE-B714-731F66DBFA5A}"/>
              </a:ext>
            </a:extLst>
          </p:cNvPr>
          <p:cNvGraphicFramePr>
            <a:graphicFrameLocks noGrp="1"/>
          </p:cNvGraphicFramePr>
          <p:nvPr/>
        </p:nvGraphicFramePr>
        <p:xfrm>
          <a:off x="7054811" y="1258626"/>
          <a:ext cx="4313800" cy="165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40294">
                  <a:extLst>
                    <a:ext uri="{9D8B030D-6E8A-4147-A177-3AD203B41FA5}">
                      <a16:colId xmlns:a16="http://schemas.microsoft.com/office/drawing/2014/main" val="3925649517"/>
                    </a:ext>
                  </a:extLst>
                </a:gridCol>
                <a:gridCol w="1648514">
                  <a:extLst>
                    <a:ext uri="{9D8B030D-6E8A-4147-A177-3AD203B41FA5}">
                      <a16:colId xmlns:a16="http://schemas.microsoft.com/office/drawing/2014/main" val="2622598020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94887619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Параметры расчетных сеток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22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Высота первой пристеночной ячейки, мм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Количество ячеек</a:t>
                      </a:r>
                      <a:r>
                        <a:rPr lang="en-US" dirty="0"/>
                        <a:t>,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∙</a:t>
                      </a:r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  <a:endParaRPr lang="ru-RU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81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.002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r>
                        <a:rPr lang="ru-RU" dirty="0"/>
                        <a:t>.</a:t>
                      </a:r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281654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294D4FB-F0B8-4C74-BC95-DBD9A05F148D}"/>
              </a:ext>
            </a:extLst>
          </p:cNvPr>
          <p:cNvSpPr/>
          <p:nvPr/>
        </p:nvSpPr>
        <p:spPr>
          <a:xfrm>
            <a:off x="545956" y="4822148"/>
            <a:ext cx="31376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4890"/>
              </a:buCl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Общий вид расчетной области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7200E62-FC07-48B8-97BB-1EFB37EDBDBA}"/>
              </a:ext>
            </a:extLst>
          </p:cNvPr>
          <p:cNvSpPr/>
          <p:nvPr/>
        </p:nvSpPr>
        <p:spPr>
          <a:xfrm>
            <a:off x="3515186" y="4822148"/>
            <a:ext cx="3234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004890"/>
              </a:buCl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Топология расчетной сетки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56CB5A-11C1-4226-8F10-36071D4D0E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616" y="1398118"/>
            <a:ext cx="3010458" cy="28959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707E073-1799-41A7-85C2-9FF57F414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66" y="1639626"/>
            <a:ext cx="2224387" cy="2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65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C:\JULIA\01_WORK\ЦИАМ\Презентации\Lanshin CIAM_Eng\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158834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Спасибо за внимание!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140903" y="5581121"/>
            <a:ext cx="2016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Тел</a:t>
            </a:r>
            <a:r>
              <a:rPr lang="it-IT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.: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+7 (499) 763 57 47</a:t>
            </a:r>
            <a:b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E-mail: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@ciam.ru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05353" y="5581121"/>
            <a:ext cx="25509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111116, Россия, Москва,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ул. Авиамоторная, 2</a:t>
            </a:r>
          </a:p>
          <a:p>
            <a:pPr fontAlgn="base"/>
            <a:r>
              <a:rPr lang="it-IT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www.ciam.ru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548302" y="678949"/>
            <a:ext cx="31476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Центральный институт авиационного моторостроения имени П.И. Баранова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3" y="675260"/>
            <a:ext cx="1647702" cy="552277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86D8503D-9E57-445D-89E0-50DD619C8410}"/>
              </a:ext>
            </a:extLst>
          </p:cNvPr>
          <p:cNvSpPr txBox="1">
            <a:spLocks/>
          </p:cNvSpPr>
          <p:nvPr/>
        </p:nvSpPr>
        <p:spPr>
          <a:xfrm>
            <a:off x="320842" y="2107852"/>
            <a:ext cx="11871158" cy="25507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b="1" dirty="0">
                <a:solidFill>
                  <a:schemeClr val="tx2"/>
                </a:solidFill>
              </a:rPr>
              <a:t>Литература</a:t>
            </a:r>
          </a:p>
        </p:txBody>
      </p:sp>
    </p:spTree>
    <p:extLst>
      <p:ext uri="{BB962C8B-B14F-4D97-AF65-F5344CB8AC3E}">
        <p14:creationId xmlns:p14="http://schemas.microsoft.com/office/powerpoint/2010/main" val="74150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59D42951-1F83-4D77-BD3E-BE1640DC3D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63824"/>
              </p:ext>
            </p:extLst>
          </p:nvPr>
        </p:nvGraphicFramePr>
        <p:xfrm>
          <a:off x="8099096" y="1328968"/>
          <a:ext cx="3929112" cy="353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6427080" progId="Grapher.Document">
                  <p:embed/>
                </p:oleObj>
              </mc:Choice>
              <mc:Fallback>
                <p:oleObj name="Plot" r:id="rId3" imgW="714384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9096" y="1328968"/>
                        <a:ext cx="3929112" cy="3534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C73E049-2154-40E7-B197-4256D3A3C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787513"/>
              </p:ext>
            </p:extLst>
          </p:nvPr>
        </p:nvGraphicFramePr>
        <p:xfrm>
          <a:off x="4135134" y="1772290"/>
          <a:ext cx="3618648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5621040" progId="Grapher.Document">
                  <p:embed/>
                </p:oleObj>
              </mc:Choice>
              <mc:Fallback>
                <p:oleObj name="Plot" r:id="rId5" imgW="657936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5134" y="1772290"/>
                        <a:ext cx="3618648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0338A12C-577D-4264-A40D-5D5130B31F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271787"/>
              </p:ext>
            </p:extLst>
          </p:nvPr>
        </p:nvGraphicFramePr>
        <p:xfrm>
          <a:off x="204151" y="1633235"/>
          <a:ext cx="3610728" cy="3244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5899320" progId="Grapher.Document">
                  <p:embed/>
                </p:oleObj>
              </mc:Choice>
              <mc:Fallback>
                <p:oleObj name="Plot" r:id="rId7" imgW="6564960" imgH="589932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151" y="1633235"/>
                        <a:ext cx="3610728" cy="3244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граничных условий на течение около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C431C15-9DA5-4AFD-A40E-71A67FA65D83}"/>
              </a:ext>
            </a:extLst>
          </p:cNvPr>
          <p:cNvGraphicFramePr>
            <a:graphicFrameLocks noGrp="1"/>
          </p:cNvGraphicFramePr>
          <p:nvPr/>
        </p:nvGraphicFramePr>
        <p:xfrm>
          <a:off x="4135134" y="4942479"/>
          <a:ext cx="6048000" cy="115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47921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101.565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</a:rPr>
                        <a:t>479215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130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102357.8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124E03-A078-4E8B-A85A-AADB5D7E6019}"/>
              </a:ext>
            </a:extLst>
          </p:cNvPr>
          <p:cNvSpPr/>
          <p:nvPr/>
        </p:nvSpPr>
        <p:spPr>
          <a:xfrm>
            <a:off x="0" y="5336699"/>
            <a:ext cx="4135134" cy="75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Fluent, SST, y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exp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2615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011A152C-AF8F-4154-B8BF-7BF896B3D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17898"/>
              </p:ext>
            </p:extLst>
          </p:nvPr>
        </p:nvGraphicFramePr>
        <p:xfrm>
          <a:off x="8082310" y="1349286"/>
          <a:ext cx="3929112" cy="3530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6419880" progId="Grapher.Document">
                  <p:embed/>
                </p:oleObj>
              </mc:Choice>
              <mc:Fallback>
                <p:oleObj name="Plot" r:id="rId3" imgW="7143840" imgH="64198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2310" y="1349286"/>
                        <a:ext cx="3929112" cy="3530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0611291A-84F1-4A7A-A2A4-56D0CDBA1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759471"/>
              </p:ext>
            </p:extLst>
          </p:nvPr>
        </p:nvGraphicFramePr>
        <p:xfrm>
          <a:off x="4141630" y="1801806"/>
          <a:ext cx="3618648" cy="30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5628240" progId="Grapher.Document">
                  <p:embed/>
                </p:oleObj>
              </mc:Choice>
              <mc:Fallback>
                <p:oleObj name="Plot" r:id="rId5" imgW="6579360" imgH="5628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1630" y="1801806"/>
                        <a:ext cx="3618648" cy="309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C5FEF65-1910-4F27-A8F8-8F8EEABA9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641873"/>
              </p:ext>
            </p:extLst>
          </p:nvPr>
        </p:nvGraphicFramePr>
        <p:xfrm>
          <a:off x="208870" y="1597038"/>
          <a:ext cx="3610728" cy="3240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5892120" progId="Grapher.Document">
                  <p:embed/>
                </p:oleObj>
              </mc:Choice>
              <mc:Fallback>
                <p:oleObj name="Plot" r:id="rId7" imgW="6564960" imgH="589212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8870" y="1597038"/>
                        <a:ext cx="3610728" cy="3240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граничных условий на течение около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34FF3D4-496F-40AC-9F88-04EA42927F0E}"/>
              </a:ext>
            </a:extLst>
          </p:cNvPr>
          <p:cNvGraphicFramePr>
            <a:graphicFrameLocks noGrp="1"/>
          </p:cNvGraphicFramePr>
          <p:nvPr/>
        </p:nvGraphicFramePr>
        <p:xfrm>
          <a:off x="4135134" y="4942479"/>
          <a:ext cx="6048000" cy="115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434472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92.083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434472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279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100344.4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4AB546-8C38-4A73-9225-74CC22FA1E73}"/>
              </a:ext>
            </a:extLst>
          </p:cNvPr>
          <p:cNvSpPr/>
          <p:nvPr/>
        </p:nvSpPr>
        <p:spPr>
          <a:xfrm>
            <a:off x="0" y="5336699"/>
            <a:ext cx="4135134" cy="75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Fluent, SST, y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exp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202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8FA77934-7763-4AC9-8C9E-E6801AEBB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46230"/>
              </p:ext>
            </p:extLst>
          </p:nvPr>
        </p:nvGraphicFramePr>
        <p:xfrm>
          <a:off x="8086270" y="1328355"/>
          <a:ext cx="3929112" cy="353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6427080" progId="Grapher.Document">
                  <p:embed/>
                </p:oleObj>
              </mc:Choice>
              <mc:Fallback>
                <p:oleObj name="Plot" r:id="rId3" imgW="7143840" imgH="642708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6270" y="1328355"/>
                        <a:ext cx="3929112" cy="3534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7A533559-B0DF-42AF-8CF6-F16A338A2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815029"/>
              </p:ext>
            </p:extLst>
          </p:nvPr>
        </p:nvGraphicFramePr>
        <p:xfrm>
          <a:off x="4143054" y="1763757"/>
          <a:ext cx="3618648" cy="30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5628240" progId="Grapher.Document">
                  <p:embed/>
                </p:oleObj>
              </mc:Choice>
              <mc:Fallback>
                <p:oleObj name="Plot" r:id="rId5" imgW="6579360" imgH="56282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3054" y="1763757"/>
                        <a:ext cx="3618648" cy="309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86AC9F49-9B74-44BD-9B0C-2028BEE49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559889"/>
              </p:ext>
            </p:extLst>
          </p:nvPr>
        </p:nvGraphicFramePr>
        <p:xfrm>
          <a:off x="212830" y="1581575"/>
          <a:ext cx="3610728" cy="3240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5892120" progId="Grapher.Document">
                  <p:embed/>
                </p:oleObj>
              </mc:Choice>
              <mc:Fallback>
                <p:oleObj name="Plot" r:id="rId7" imgW="6564960" imgH="589212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830" y="1581575"/>
                        <a:ext cx="3610728" cy="3240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граничных условий на течение около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4FA4709E-F6EE-4EBB-B385-B0C711E35A49}"/>
              </a:ext>
            </a:extLst>
          </p:cNvPr>
          <p:cNvGraphicFramePr>
            <a:graphicFrameLocks noGrp="1"/>
          </p:cNvGraphicFramePr>
          <p:nvPr/>
        </p:nvGraphicFramePr>
        <p:xfrm>
          <a:off x="4135134" y="4942479"/>
          <a:ext cx="6048000" cy="115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371372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78.709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371372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281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98236.6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304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17B74E1-33E6-4FD5-A0E9-219170784144}"/>
              </a:ext>
            </a:extLst>
          </p:cNvPr>
          <p:cNvSpPr/>
          <p:nvPr/>
        </p:nvSpPr>
        <p:spPr>
          <a:xfrm>
            <a:off x="0" y="5336699"/>
            <a:ext cx="4135134" cy="75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Fluent, SST, y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exp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422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CBE2FE76-7FDD-4278-9219-2FA100056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99417"/>
              </p:ext>
            </p:extLst>
          </p:nvPr>
        </p:nvGraphicFramePr>
        <p:xfrm>
          <a:off x="8096005" y="1351167"/>
          <a:ext cx="3929112" cy="3527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6413040" progId="Grapher.Document">
                  <p:embed/>
                </p:oleObj>
              </mc:Choice>
              <mc:Fallback>
                <p:oleObj name="Plot" r:id="rId3" imgW="7143840" imgH="6413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6005" y="1351167"/>
                        <a:ext cx="3929112" cy="3527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F555520A-C380-4D32-B06F-0B6F6A59C8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68697"/>
              </p:ext>
            </p:extLst>
          </p:nvPr>
        </p:nvGraphicFramePr>
        <p:xfrm>
          <a:off x="4182357" y="1802387"/>
          <a:ext cx="3618648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5621040" progId="Grapher.Document">
                  <p:embed/>
                </p:oleObj>
              </mc:Choice>
              <mc:Fallback>
                <p:oleObj name="Plot" r:id="rId5" imgW="657936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2357" y="1802387"/>
                        <a:ext cx="3618648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DDF9FFB-8125-42F4-8405-BBC6D3D2DA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452325"/>
              </p:ext>
            </p:extLst>
          </p:nvPr>
        </p:nvGraphicFramePr>
        <p:xfrm>
          <a:off x="247568" y="1671394"/>
          <a:ext cx="3610728" cy="3236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5884920" progId="Grapher.Document">
                  <p:embed/>
                </p:oleObj>
              </mc:Choice>
              <mc:Fallback>
                <p:oleObj name="Plot" r:id="rId7" imgW="6564960" imgH="588492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7568" y="1671394"/>
                        <a:ext cx="3610728" cy="3236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граничных условий на течение около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CBA5168-1F8E-46A5-B79A-837570909824}"/>
              </a:ext>
            </a:extLst>
          </p:cNvPr>
          <p:cNvGraphicFramePr>
            <a:graphicFrameLocks noGrp="1"/>
          </p:cNvGraphicFramePr>
          <p:nvPr/>
        </p:nvGraphicFramePr>
        <p:xfrm>
          <a:off x="4135134" y="4942479"/>
          <a:ext cx="6048000" cy="115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314037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66.557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314037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282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97227.8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306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3118F45-98E8-4CF3-84FB-C4DC6714B5CB}"/>
              </a:ext>
            </a:extLst>
          </p:cNvPr>
          <p:cNvSpPr/>
          <p:nvPr/>
        </p:nvSpPr>
        <p:spPr>
          <a:xfrm>
            <a:off x="0" y="5336699"/>
            <a:ext cx="4135134" cy="75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Fluent, SST, y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exp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879875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75226078-C07A-42D0-8A5F-31D7D60D4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321858"/>
              </p:ext>
            </p:extLst>
          </p:nvPr>
        </p:nvGraphicFramePr>
        <p:xfrm>
          <a:off x="8091794" y="1321285"/>
          <a:ext cx="3929112" cy="3527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3" imgW="7143840" imgH="6413040" progId="Grapher.Document">
                  <p:embed/>
                </p:oleObj>
              </mc:Choice>
              <mc:Fallback>
                <p:oleObj name="Plot" r:id="rId3" imgW="7143840" imgH="6413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1794" y="1321285"/>
                        <a:ext cx="3929112" cy="3527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329F486-3EF6-40CA-A76F-C3284AB78F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640183"/>
              </p:ext>
            </p:extLst>
          </p:nvPr>
        </p:nvGraphicFramePr>
        <p:xfrm>
          <a:off x="4153650" y="1756885"/>
          <a:ext cx="3618648" cy="309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5" imgW="6579360" imgH="5621040" progId="Grapher.Document">
                  <p:embed/>
                </p:oleObj>
              </mc:Choice>
              <mc:Fallback>
                <p:oleObj name="Plot" r:id="rId5" imgW="6579360" imgH="562104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650" y="1756885"/>
                        <a:ext cx="3618648" cy="3091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B8D1C90-D64D-4B37-9143-C5D63A334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355589"/>
              </p:ext>
            </p:extLst>
          </p:nvPr>
        </p:nvGraphicFramePr>
        <p:xfrm>
          <a:off x="227386" y="1638838"/>
          <a:ext cx="3610728" cy="3236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ot" r:id="rId7" imgW="6564960" imgH="5884920" progId="Grapher.Document">
                  <p:embed/>
                </p:oleObj>
              </mc:Choice>
              <mc:Fallback>
                <p:oleObj name="Plot" r:id="rId7" imgW="6564960" imgH="5884920" progId="Graph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7386" y="1638838"/>
                        <a:ext cx="3610728" cy="3236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FB1213-ABFF-4B7E-BB13-F83D9059506C}"/>
              </a:ext>
            </a:extLst>
          </p:cNvPr>
          <p:cNvSpPr txBox="1"/>
          <p:nvPr/>
        </p:nvSpPr>
        <p:spPr>
          <a:xfrm>
            <a:off x="360947" y="382411"/>
            <a:ext cx="1156234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600" dirty="0">
                <a:solidFill>
                  <a:srgbClr val="14498C"/>
                </a:solidFill>
                <a:latin typeface="Calibri" panose="020F0502020204030204" pitchFamily="34" charset="0"/>
              </a:rPr>
              <a:t>Влияние граничных условий на течение около цилиндра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048DD9A6-7F99-4E33-8EAB-751C04EB1136}"/>
              </a:ext>
            </a:extLst>
          </p:cNvPr>
          <p:cNvSpPr txBox="1">
            <a:spLocks/>
          </p:cNvSpPr>
          <p:nvPr/>
        </p:nvSpPr>
        <p:spPr>
          <a:xfrm>
            <a:off x="10805625" y="6435725"/>
            <a:ext cx="443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EE826E4-FB33-46A3-81C2-B481A79E7A98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4BADAC5-3711-4D2B-9C3D-D89DE905280A}"/>
              </a:ext>
            </a:extLst>
          </p:cNvPr>
          <p:cNvGraphicFramePr>
            <a:graphicFrameLocks noGrp="1"/>
          </p:cNvGraphicFramePr>
          <p:nvPr/>
        </p:nvGraphicFramePr>
        <p:xfrm>
          <a:off x="4135134" y="4942479"/>
          <a:ext cx="6048000" cy="1151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1417897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76724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2490688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63808447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06617415"/>
                    </a:ext>
                  </a:extLst>
                </a:gridCol>
                <a:gridCol w="991282">
                  <a:extLst>
                    <a:ext uri="{9D8B030D-6E8A-4147-A177-3AD203B41FA5}">
                      <a16:colId xmlns:a16="http://schemas.microsoft.com/office/drawing/2014/main" val="3192924267"/>
                    </a:ext>
                  </a:extLst>
                </a:gridCol>
                <a:gridCol w="736718">
                  <a:extLst>
                    <a:ext uri="{9D8B030D-6E8A-4147-A177-3AD203B41FA5}">
                      <a16:colId xmlns:a16="http://schemas.microsoft.com/office/drawing/2014/main" val="38804899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 режима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∞</a:t>
                      </a:r>
                      <a:endParaRPr lang="ru-RU" sz="1600" baseline="-25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м/с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16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p,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Па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aseline="-25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K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4133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</a:t>
                      </a: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261857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55.498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150000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370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1574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261857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283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97478.6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309</a:t>
                      </a:r>
                      <a:endParaRPr lang="ru-RU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465292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04A7B20-5340-49C1-BD84-9BAA03C7043C}"/>
              </a:ext>
            </a:extLst>
          </p:cNvPr>
          <p:cNvSpPr/>
          <p:nvPr/>
        </p:nvSpPr>
        <p:spPr>
          <a:xfrm>
            <a:off x="0" y="5336699"/>
            <a:ext cx="4135134" cy="75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Fluent, SST, y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Лазурит 3.5.10,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SA,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</a:t>
            </a:r>
            <a:r>
              <a:rPr lang="ru-RU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exp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08181674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НЛ 1" id="{A0B4564C-6DBD-4B07-A9D7-703E4E9C9A83}" vid="{FE712609-D2E9-44CB-8F8E-2C7499B79E1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</Template>
  <TotalTime>22208</TotalTime>
  <Words>2599</Words>
  <Application>Microsoft Office PowerPoint</Application>
  <PresentationFormat>Широкоэкранный</PresentationFormat>
  <Paragraphs>1170</Paragraphs>
  <Slides>40</Slides>
  <Notes>38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Calibri</vt:lpstr>
      <vt:lpstr>FreeSetC</vt:lpstr>
      <vt:lpstr>Шаблон</vt:lpstr>
      <vt:lpstr>Equation</vt:lpstr>
      <vt:lpstr>Точечный рисунок</vt:lpstr>
      <vt:lpstr>Plot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Newliga Newliga22</dc:creator>
  <cp:lastModifiedBy>Евгений Студенников</cp:lastModifiedBy>
  <cp:revision>829</cp:revision>
  <dcterms:created xsi:type="dcterms:W3CDTF">2014-10-14T12:14:23Z</dcterms:created>
  <dcterms:modified xsi:type="dcterms:W3CDTF">2021-08-17T07:23:20Z</dcterms:modified>
</cp:coreProperties>
</file>